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theme/theme9.xml" ContentType="application/vnd.openxmlformats-officedocument.theme+xml"/>
  <Override PartName="/ppt/slideLayouts/slideLayout1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 id="2147483696" r:id="rId5"/>
    <p:sldMasterId id="2147483650" r:id="rId6"/>
    <p:sldMasterId id="2147483656" r:id="rId7"/>
    <p:sldMasterId id="2147483658" r:id="rId8"/>
    <p:sldMasterId id="2147483660" r:id="rId9"/>
    <p:sldMasterId id="2147483662" r:id="rId10"/>
    <p:sldMasterId id="2147483664" r:id="rId11"/>
    <p:sldMasterId id="2147483666" r:id="rId12"/>
    <p:sldMasterId id="2147484079" r:id="rId13"/>
  </p:sldMasterIdLst>
  <p:notesMasterIdLst>
    <p:notesMasterId r:id="rId36"/>
  </p:notesMasterIdLst>
  <p:sldIdLst>
    <p:sldId id="256" r:id="rId14"/>
    <p:sldId id="257" r:id="rId15"/>
    <p:sldId id="258" r:id="rId16"/>
    <p:sldId id="259" r:id="rId17"/>
    <p:sldId id="266" r:id="rId18"/>
    <p:sldId id="267" r:id="rId19"/>
    <p:sldId id="260" r:id="rId20"/>
    <p:sldId id="268" r:id="rId21"/>
    <p:sldId id="269" r:id="rId22"/>
    <p:sldId id="261" r:id="rId23"/>
    <p:sldId id="278" r:id="rId24"/>
    <p:sldId id="263" r:id="rId25"/>
    <p:sldId id="271" r:id="rId26"/>
    <p:sldId id="262" r:id="rId27"/>
    <p:sldId id="272" r:id="rId28"/>
    <p:sldId id="273" r:id="rId29"/>
    <p:sldId id="274" r:id="rId30"/>
    <p:sldId id="264" r:id="rId31"/>
    <p:sldId id="275" r:id="rId32"/>
    <p:sldId id="276" r:id="rId33"/>
    <p:sldId id="277" r:id="rId34"/>
    <p:sldId id="26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2BE09BFD-A5D6-4480-BEF0-3EC6BEBBE8B4}">
          <p14:sldIdLst>
            <p14:sldId id="256"/>
          </p14:sldIdLst>
        </p14:section>
        <p14:section name="Topics in This Module" id="{2EB8E09A-0F25-419D-9671-0FAFFA876D01}">
          <p14:sldIdLst>
            <p14:sldId id="257"/>
          </p14:sldIdLst>
        </p14:section>
        <p14:section name="Learning Objectives" id="{5B33884F-9EDB-44E6-98DB-E6F67514F709}">
          <p14:sldIdLst>
            <p14:sldId id="258"/>
          </p14:sldIdLst>
        </p14:section>
        <p14:section name="PHI Overview" id="{CB365AE0-575E-40D7-A7D8-32A1638BB192}">
          <p14:sldIdLst>
            <p14:sldId id="259"/>
            <p14:sldId id="266"/>
            <p14:sldId id="267"/>
          </p14:sldIdLst>
        </p14:section>
        <p14:section name="Accessing PHI" id="{DE0B2F3F-6D65-4D4E-ABF5-8315E71F1263}">
          <p14:sldIdLst>
            <p14:sldId id="260"/>
            <p14:sldId id="268"/>
            <p14:sldId id="269"/>
          </p14:sldIdLst>
        </p14:section>
        <p14:section name="Common Pitfalls" id="{6AEB12B1-25E7-4A8C-84F0-3F76528AC900}">
          <p14:sldIdLst>
            <p14:sldId id="261"/>
            <p14:sldId id="278"/>
          </p14:sldIdLst>
        </p14:section>
        <p14:section name="HIPPA Violations" id="{DFB8690F-9448-4FB7-9629-A5A53E70E918}">
          <p14:sldIdLst>
            <p14:sldId id="263"/>
            <p14:sldId id="271"/>
          </p14:sldIdLst>
        </p14:section>
        <p14:section name="Best Practices" id="{1E5B58E7-60D4-49B8-9853-4F7C790787F1}">
          <p14:sldIdLst>
            <p14:sldId id="262"/>
            <p14:sldId id="272"/>
            <p14:sldId id="273"/>
            <p14:sldId id="274"/>
          </p14:sldIdLst>
        </p14:section>
        <p14:section name="HIPAA Scenarios" id="{36A3E88B-7F76-43AA-8ED3-34C680166174}">
          <p14:sldIdLst>
            <p14:sldId id="264"/>
            <p14:sldId id="275"/>
            <p14:sldId id="276"/>
            <p14:sldId id="277"/>
          </p14:sldIdLst>
        </p14:section>
        <p14:section name="Recap &amp; Key Takeaways" id="{5EC48198-329B-41F4-A91E-4408FBD9EA83}">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D8A"/>
    <a:srgbClr val="127A9A"/>
    <a:srgbClr val="27635C"/>
    <a:srgbClr val="18A6D2"/>
    <a:srgbClr val="F3F3F3"/>
    <a:srgbClr val="FFFFFF"/>
    <a:srgbClr val="0A4152"/>
    <a:srgbClr val="960000"/>
    <a:srgbClr val="0C5268"/>
    <a:srgbClr val="1485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E121EC-9784-40AB-8158-E9769D0166DC}" v="1" dt="2025-11-18T18:32:51.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70339" autoAdjust="0"/>
  </p:normalViewPr>
  <p:slideViewPr>
    <p:cSldViewPr snapToGrid="0">
      <p:cViewPr varScale="1">
        <p:scale>
          <a:sx n="75" d="100"/>
          <a:sy n="75" d="100"/>
        </p:scale>
        <p:origin x="10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heme" Target="theme/theme1.xml"/><Relationship Id="rId21" Type="http://schemas.openxmlformats.org/officeDocument/2006/relationships/slide" Target="slides/slide8.xml"/><Relationship Id="rId34" Type="http://schemas.openxmlformats.org/officeDocument/2006/relationships/slide" Target="slides/slide21.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ndace Murray" userId="f0e271db-eb09-4056-84ca-3efbb02d0428" providerId="ADAL" clId="{279D67D9-D2C2-472F-AF50-B85AE151D629}"/>
    <pc:docChg chg="modSld">
      <pc:chgData name="Candace Murray" userId="f0e271db-eb09-4056-84ca-3efbb02d0428" providerId="ADAL" clId="{279D67D9-D2C2-472F-AF50-B85AE151D629}" dt="2025-11-18T18:32:51.722" v="0"/>
      <pc:docMkLst>
        <pc:docMk/>
      </pc:docMkLst>
      <pc:sldChg chg="modAnim">
        <pc:chgData name="Candace Murray" userId="f0e271db-eb09-4056-84ca-3efbb02d0428" providerId="ADAL" clId="{279D67D9-D2C2-472F-AF50-B85AE151D629}" dt="2025-11-18T18:32:51.722" v="0"/>
        <pc:sldMkLst>
          <pc:docMk/>
          <pc:sldMk cId="4224222662" sldId="2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6C6834-AF97-4F5C-AD52-8ADE1159AB94}" type="datetimeFigureOut">
              <a:rPr lang="en-US" smtClean="0"/>
              <a:t>11/18/2025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32B79-5CB7-41B4-BD50-518FD2A8B17B}" type="slidenum">
              <a:rPr lang="en-US" smtClean="0"/>
              <a:t>‹#›</a:t>
            </a:fld>
            <a:endParaRPr lang="en-US"/>
          </a:p>
        </p:txBody>
      </p:sp>
    </p:spTree>
    <p:extLst>
      <p:ext uri="{BB962C8B-B14F-4D97-AF65-F5344CB8AC3E}">
        <p14:creationId xmlns:p14="http://schemas.microsoft.com/office/powerpoint/2010/main" val="374873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Facilitator Notes/Insights to Speak to:</a:t>
            </a:r>
          </a:p>
          <a:p>
            <a:endParaRPr lang="en-US" b="1" dirty="0"/>
          </a:p>
          <a:p>
            <a:pPr marL="171450" indent="-171450">
              <a:buFont typeface="Arial" panose="020B0604020202020204" pitchFamily="34" charset="0"/>
              <a:buChar char="•"/>
            </a:pPr>
            <a:r>
              <a:rPr lang="en-US" dirty="0"/>
              <a:t>Set a professional, serious tone while keeping the environment open and conversational</a:t>
            </a:r>
          </a:p>
          <a:p>
            <a:pPr marL="171450" indent="-171450">
              <a:buFont typeface="Arial" panose="020B0604020202020204" pitchFamily="34" charset="0"/>
              <a:buChar char="•"/>
            </a:pPr>
            <a:r>
              <a:rPr lang="en-US" dirty="0"/>
              <a:t>Reassure participants that the goal isn’t to memorize </a:t>
            </a:r>
            <a:r>
              <a:rPr lang="en-US" b="0" dirty="0"/>
              <a:t>laws - it’s to build confidence in everyday decision-making</a:t>
            </a:r>
          </a:p>
          <a:p>
            <a:pPr marL="171450" indent="-171450">
              <a:buFont typeface="Arial" panose="020B0604020202020204" pitchFamily="34" charset="0"/>
              <a:buChar char="•"/>
            </a:pPr>
            <a:r>
              <a:rPr lang="en-US" b="0" dirty="0"/>
              <a:t>Emphasize that HIPAA is not just a regulation, but a shared responsibility that protects an individual’s trust</a:t>
            </a:r>
          </a:p>
          <a:p>
            <a:pPr marL="171450" indent="-171450">
              <a:buFont typeface="Arial" panose="020B0604020202020204" pitchFamily="34" charset="0"/>
              <a:buChar char="•"/>
            </a:pPr>
            <a:r>
              <a:rPr lang="en-US" b="0" dirty="0"/>
              <a:t>Establish that this is a refresher and application-focused module, with scenario-based </a:t>
            </a:r>
            <a:r>
              <a:rPr lang="en-US" dirty="0"/>
              <a:t>learning to strengthen real-world readiness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“Welcome to the </a:t>
            </a:r>
            <a:r>
              <a:rPr lang="en-US" b="0" dirty="0"/>
              <a:t>HIPAA Compliance Review – Protecting Privacy in Every Interaction.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this session, we’re going to revisit the essentials of HIPAA - not just as a set of rules, but as a daily part of how we work.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Protecting privacy isn’t just about compliance. It’s about building </a:t>
            </a:r>
            <a:r>
              <a:rPr lang="en-US" b="0" dirty="0"/>
              <a:t>trust, professionalism, and accountability.”</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Everyone is a steward of an individual’s privacy</a:t>
            </a:r>
          </a:p>
          <a:p>
            <a:pPr marL="171450" indent="-171450">
              <a:buFont typeface="Arial" panose="020B0604020202020204" pitchFamily="34" charset="0"/>
              <a:buChar char="•"/>
            </a:pPr>
            <a:r>
              <a:rPr lang="en-US" dirty="0"/>
              <a:t>You don’t need to be a legal expert - you need to be aware, cautious, and clear on your role</a:t>
            </a:r>
          </a:p>
          <a:p>
            <a:pPr marL="171450" indent="-171450">
              <a:buFont typeface="Arial" panose="020B0604020202020204" pitchFamily="34" charset="0"/>
              <a:buChar char="•"/>
            </a:pPr>
            <a:r>
              <a:rPr lang="en-US" dirty="0"/>
              <a:t>By the end of this module, you’ll be better equipped to </a:t>
            </a:r>
            <a:r>
              <a:rPr lang="en-US" b="0" dirty="0"/>
              <a:t>protect an individual's information and respond effectively when needed</a:t>
            </a:r>
          </a:p>
          <a:p>
            <a:endParaRPr lang="en-US" b="1" dirty="0"/>
          </a:p>
          <a:p>
            <a:r>
              <a:rPr lang="en-US" b="1" dirty="0"/>
              <a:t>Transition Statement: </a:t>
            </a:r>
            <a:r>
              <a:rPr lang="en-US" dirty="0"/>
              <a:t>“Before we dive into the content, let’s take a quick look at the topics we’ll be covering in this module. This will give you a sense of the flow and how each section builds on the last to strengthen your understanding of HIPAA in your day-to-day work.”</a:t>
            </a:r>
          </a:p>
          <a:p>
            <a:endParaRPr lang="en-US" b="1" dirty="0"/>
          </a:p>
        </p:txBody>
      </p:sp>
      <p:sp>
        <p:nvSpPr>
          <p:cNvPr id="4" name="Slide Number Placeholder 3"/>
          <p:cNvSpPr>
            <a:spLocks noGrp="1"/>
          </p:cNvSpPr>
          <p:nvPr>
            <p:ph type="sldNum" sz="quarter" idx="5"/>
          </p:nvPr>
        </p:nvSpPr>
        <p:spPr/>
        <p:txBody>
          <a:bodyPr/>
          <a:lstStyle/>
          <a:p>
            <a:fld id="{87732B79-5CB7-41B4-BD50-518FD2A8B17B}" type="slidenum">
              <a:rPr lang="en-US" smtClean="0"/>
              <a:t>1</a:t>
            </a:fld>
            <a:endParaRPr lang="en-US"/>
          </a:p>
        </p:txBody>
      </p:sp>
    </p:spTree>
    <p:extLst>
      <p:ext uri="{BB962C8B-B14F-4D97-AF65-F5344CB8AC3E}">
        <p14:creationId xmlns:p14="http://schemas.microsoft.com/office/powerpoint/2010/main" val="2307326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b="0" dirty="0"/>
              <a:t>Normalize that these are common, not careless mistakes - which makes awareness and habit-building even more critical</a:t>
            </a:r>
          </a:p>
          <a:p>
            <a:pPr marL="171450" indent="-171450">
              <a:buFont typeface="Arial" panose="020B0604020202020204" pitchFamily="34" charset="0"/>
              <a:buChar char="•"/>
            </a:pPr>
            <a:r>
              <a:rPr lang="en-US" b="0" dirty="0"/>
              <a:t>Encourage participants to reflect on their own habits and stay curious about where small gaps may exist</a:t>
            </a:r>
          </a:p>
          <a:p>
            <a:pPr marL="171450" indent="-171450">
              <a:buFont typeface="Arial" panose="020B0604020202020204" pitchFamily="34" charset="0"/>
              <a:buChar char="•"/>
            </a:pPr>
            <a:r>
              <a:rPr lang="en-US" b="0" dirty="0"/>
              <a:t>Emphasize that HIPAA violations often come from routine moments - not major system errors</a:t>
            </a:r>
          </a:p>
          <a:p>
            <a:endParaRPr lang="en-US" dirty="0"/>
          </a:p>
          <a:p>
            <a:r>
              <a:rPr lang="en-US" b="1" dirty="0"/>
              <a:t>Engagement Prompt: </a:t>
            </a:r>
            <a:r>
              <a:rPr lang="en-US" b="0" dirty="0"/>
              <a:t>“Which of these do you think happens most easily - even when people are trying to do the right thing?” </a:t>
            </a:r>
            <a:r>
              <a:rPr lang="en-US" dirty="0"/>
              <a:t>(Encourage discussion, then validate the importance of slowing down and double-checking.)</a:t>
            </a:r>
          </a:p>
          <a:p>
            <a:endParaRPr lang="en-US" b="1" dirty="0"/>
          </a:p>
          <a:p>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“These are the most common ways HIPAA violations occur - not through bad intentions, but through simple oversights that can happen in fast-paced work environments.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Whether it’s leaving a screen unlocked, skipping caller verification, or accidentally sending an email to the wrong person, each of these moments carries risk - and often, they’re preventable with a little extra awareness.”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Unlocked Screens</a:t>
            </a:r>
            <a:r>
              <a:rPr lang="en-US" dirty="0"/>
              <a:t>:</a:t>
            </a:r>
          </a:p>
          <a:p>
            <a:pPr marL="628650" lvl="1" indent="-171450">
              <a:buFont typeface="Arial" panose="020B0604020202020204" pitchFamily="34" charset="0"/>
              <a:buChar char="•"/>
            </a:pPr>
            <a:r>
              <a:rPr lang="en-US" dirty="0"/>
              <a:t>Walking away from an open workstation - even for a moment - can expose PHI</a:t>
            </a:r>
          </a:p>
          <a:p>
            <a:pPr marL="628650" lvl="1" indent="-171450">
              <a:buFont typeface="Arial" panose="020B0604020202020204" pitchFamily="34" charset="0"/>
              <a:buChar char="•"/>
            </a:pPr>
            <a:r>
              <a:rPr lang="en-US" dirty="0"/>
              <a:t>Always lock your screen (Ctrl + Alt + Del or Command + Control + Q) before stepping away</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 Failing to Authenticate Callers/ Oversharing on the Phone </a:t>
            </a:r>
            <a:r>
              <a:rPr lang="en-US" dirty="0"/>
              <a:t>:</a:t>
            </a:r>
          </a:p>
          <a:p>
            <a:pPr marL="628650" lvl="1" indent="-171450">
              <a:buFont typeface="Arial" panose="020B0604020202020204" pitchFamily="34" charset="0"/>
              <a:buChar char="•"/>
            </a:pPr>
            <a:r>
              <a:rPr lang="en-US" dirty="0"/>
              <a:t>Sharing PHI without properly verifying who’s on the line is a serious risk</a:t>
            </a:r>
          </a:p>
          <a:p>
            <a:pPr marL="628650" lvl="1" indent="-171450">
              <a:buFont typeface="Arial" panose="020B0604020202020204" pitchFamily="34" charset="0"/>
              <a:buChar char="•"/>
            </a:pPr>
            <a:r>
              <a:rPr lang="en-US" dirty="0"/>
              <a:t>Always follow your </a:t>
            </a:r>
            <a:r>
              <a:rPr lang="en-US" b="0" dirty="0"/>
              <a:t>team’s authentication process before disclosing any individual information</a:t>
            </a:r>
          </a:p>
          <a:p>
            <a:pPr marL="628650" lvl="1" indent="-171450">
              <a:buFont typeface="Arial" panose="020B0604020202020204" pitchFamily="34" charset="0"/>
              <a:buChar char="•"/>
            </a:pPr>
            <a:r>
              <a:rPr lang="en-US" b="0" dirty="0"/>
              <a:t>Use discretion when speaking - even if the caller is </a:t>
            </a:r>
            <a:r>
              <a:rPr lang="en-US" dirty="0"/>
              <a:t>verified, be mindful of who might overhear</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Sending PHI to the Wrong Recipient</a:t>
            </a:r>
            <a:r>
              <a:rPr lang="en-US" dirty="0"/>
              <a:t>:</a:t>
            </a:r>
          </a:p>
          <a:p>
            <a:pPr marL="628650" lvl="1" indent="-171450">
              <a:buFont typeface="Arial" panose="020B0604020202020204" pitchFamily="34" charset="0"/>
              <a:buChar char="•"/>
            </a:pPr>
            <a:r>
              <a:rPr lang="en-US" dirty="0"/>
              <a:t>Common via email, fax, or internal messaging</a:t>
            </a:r>
          </a:p>
          <a:p>
            <a:pPr marL="628650" lvl="1" indent="-171450">
              <a:buFont typeface="Arial" panose="020B0604020202020204" pitchFamily="34" charset="0"/>
              <a:buChar char="•"/>
            </a:pPr>
            <a:r>
              <a:rPr lang="en-US" dirty="0"/>
              <a:t>Double-check the recipient field, attachments, and CCs before sending</a:t>
            </a:r>
          </a:p>
          <a:p>
            <a:pPr marL="628650" lvl="1" indent="-171450">
              <a:buFont typeface="Arial" panose="020B0604020202020204" pitchFamily="34" charset="0"/>
              <a:buChar char="•"/>
            </a:pPr>
            <a:r>
              <a:rPr lang="en-US" dirty="0"/>
              <a:t>If you catch a mistake, report it right away - don’t try to correct it on your own or delay reporting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171450" indent="-171450">
              <a:buFont typeface="Arial" panose="020B0604020202020204" pitchFamily="34" charset="0"/>
              <a:buChar char="•"/>
            </a:pPr>
            <a:r>
              <a:rPr lang="en-US" dirty="0"/>
              <a:t>These errors are easy to make - but they’re also easy to prevent with good habits</a:t>
            </a:r>
          </a:p>
          <a:p>
            <a:pPr marL="171450" indent="-171450">
              <a:buFont typeface="Arial" panose="020B0604020202020204" pitchFamily="34" charset="0"/>
              <a:buChar char="•"/>
            </a:pPr>
            <a:r>
              <a:rPr lang="en-US" dirty="0"/>
              <a:t>HIPAA is about </a:t>
            </a:r>
            <a:r>
              <a:rPr lang="en-US" b="0" dirty="0"/>
              <a:t>consistent, mindful action in </a:t>
            </a:r>
            <a:r>
              <a:rPr lang="en-US" dirty="0"/>
              <a:t>every interaction</a:t>
            </a:r>
          </a:p>
          <a:p>
            <a:pPr marL="171450" indent="-171450">
              <a:buFont typeface="Arial" panose="020B0604020202020204" pitchFamily="34" charset="0"/>
              <a:buChar char="•"/>
            </a:pPr>
            <a:r>
              <a:rPr lang="en-US" dirty="0"/>
              <a:t>Everyone plays a role in preventing breaches - regardless of role or experience</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Transition Statement: </a:t>
            </a:r>
            <a:r>
              <a:rPr lang="en-US" dirty="0"/>
              <a:t>“Now let’s take a closer look at why these mistakes still matter - even if you didn’t mean for them to happen. In </a:t>
            </a:r>
            <a:r>
              <a:rPr lang="en-US" b="0" dirty="0"/>
              <a:t>HIPAA, intent doesn’t erase impact.”</a:t>
            </a:r>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10</a:t>
            </a:fld>
            <a:endParaRPr lang="en-US"/>
          </a:p>
        </p:txBody>
      </p:sp>
    </p:spTree>
    <p:extLst>
      <p:ext uri="{BB962C8B-B14F-4D97-AF65-F5344CB8AC3E}">
        <p14:creationId xmlns:p14="http://schemas.microsoft.com/office/powerpoint/2010/main" val="1797205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3D12C-A96E-A2D2-4DD6-B43676F19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3710C-F2A0-3503-1D1B-918EDEF50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D77E31-F0E9-D237-98BC-16CF640B22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slide to reinforce that </a:t>
            </a:r>
            <a:r>
              <a:rPr lang="en-US" b="0" dirty="0"/>
              <a:t>good intentions do not exempt actions from consequences when it comes to HIPAA</a:t>
            </a:r>
          </a:p>
          <a:p>
            <a:pPr marL="171450" indent="-171450">
              <a:buFont typeface="Arial" panose="020B0604020202020204" pitchFamily="34" charset="0"/>
              <a:buChar char="•"/>
            </a:pPr>
            <a:r>
              <a:rPr lang="en-US" b="0" dirty="0"/>
              <a:t>Shift the group’s mindset from “I didn’t mean to” toward “I’m responsible for what I do and what I overlook”</a:t>
            </a:r>
          </a:p>
          <a:p>
            <a:pPr marL="171450" indent="-171450">
              <a:buFont typeface="Arial" panose="020B0604020202020204" pitchFamily="34" charset="0"/>
              <a:buChar char="•"/>
            </a:pPr>
            <a:r>
              <a:rPr lang="en-US" b="0" dirty="0"/>
              <a:t>Highlight that even if a breach happens by accident, it can still cause harm to individuals, damage trust, and lead to regulatory consequences</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Engagement Prompt: </a:t>
            </a:r>
            <a:r>
              <a:rPr lang="en-US" b="0" dirty="0"/>
              <a:t>“Why do you think it’s important to hold ourselves accountable even when a mistake wasn’t intentional?” </a:t>
            </a:r>
            <a:r>
              <a:rPr lang="en-US" dirty="0"/>
              <a:t>(Encourage reflection on the individual experience and long-term consequences.)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“One of the biggest misconceptions about HIPAA is that if you didn’t mean to do something, it’s not a big </a:t>
            </a:r>
            <a:r>
              <a:rPr lang="en-US" b="0" dirty="0"/>
              <a:t>deal. But the truth is - intent doesn’t erase impact.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You could be trying to help, moving fast, or distracted - but if PHI is exposed, it’s still a breach. And individuals don’t always get to see our intent - they only feel the outcome.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This doesn’t mean we need to work in fear. It just means we need to work with awareness and accountability.”</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0" dirty="0"/>
              <a:t>Accidental exposure </a:t>
            </a:r>
            <a:r>
              <a:rPr lang="en-US" dirty="0"/>
              <a:t>still triggers required reporting, documentation, and sometimes regulatory involvement</a:t>
            </a:r>
          </a:p>
          <a:p>
            <a:pPr marL="628650" lvl="1" indent="-171450">
              <a:buFont typeface="Arial" panose="020B0604020202020204" pitchFamily="34" charset="0"/>
              <a:buChar char="•"/>
            </a:pPr>
            <a:r>
              <a:rPr lang="en-US" dirty="0"/>
              <a:t>Examples:</a:t>
            </a:r>
          </a:p>
          <a:p>
            <a:pPr marL="1085850" lvl="2" indent="-171450">
              <a:buFont typeface="Arial" panose="020B0604020202020204" pitchFamily="34" charset="0"/>
              <a:buChar char="•"/>
            </a:pPr>
            <a:r>
              <a:rPr lang="en-US" dirty="0"/>
              <a:t>Accidentally sending PHI to the wrong email = breach, even if quickly corrected</a:t>
            </a:r>
          </a:p>
          <a:p>
            <a:pPr marL="1085850" lvl="2" indent="-171450">
              <a:buFont typeface="Arial" panose="020B0604020202020204" pitchFamily="34" charset="0"/>
              <a:buChar char="•"/>
            </a:pPr>
            <a:r>
              <a:rPr lang="en-US" dirty="0"/>
              <a:t>Forgetting to log out or authenticate a caller = breach, even if no harm was intended</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0" dirty="0"/>
              <a:t> Individuals have the right to know </a:t>
            </a:r>
            <a:r>
              <a:rPr lang="en-US" dirty="0"/>
              <a:t>when their information is mishandled - Even when no disciplinary action is taken, </a:t>
            </a:r>
            <a:r>
              <a:rPr lang="en-US" b="0" dirty="0"/>
              <a:t>every incident is investigated and reviewed</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HIPAA protects both people and trust - owning our role is part of being a professional</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Intent may explain how something happened, but it </a:t>
            </a:r>
            <a:r>
              <a:rPr lang="en-US" b="0" dirty="0"/>
              <a:t>doesn’t undo the impact</a:t>
            </a:r>
          </a:p>
          <a:p>
            <a:pPr marL="171450" indent="-171450">
              <a:buFont typeface="Arial" panose="020B0604020202020204" pitchFamily="34" charset="0"/>
              <a:buChar char="•"/>
            </a:pPr>
            <a:r>
              <a:rPr lang="en-US" b="0" dirty="0"/>
              <a:t>The standard is not perfection - it’s awareness and responsibility</a:t>
            </a:r>
          </a:p>
          <a:p>
            <a:pPr marL="171450" indent="-171450">
              <a:buFont typeface="Arial" panose="020B0604020202020204" pitchFamily="34" charset="0"/>
              <a:buChar char="•"/>
            </a:pPr>
            <a:r>
              <a:rPr lang="en-US" b="0" dirty="0"/>
              <a:t>Staying vigilant helps protect individuals, your role, and the organization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“Now that we understand why unintentional actions still matter, let’s talk through how to report a potential breach.”</a:t>
            </a:r>
          </a:p>
          <a:p>
            <a:endParaRPr lang="en-US" dirty="0"/>
          </a:p>
        </p:txBody>
      </p:sp>
      <p:sp>
        <p:nvSpPr>
          <p:cNvPr id="4" name="Slide Number Placeholder 3">
            <a:extLst>
              <a:ext uri="{FF2B5EF4-FFF2-40B4-BE49-F238E27FC236}">
                <a16:creationId xmlns:a16="http://schemas.microsoft.com/office/drawing/2014/main" id="{CBD50D75-D4E2-5445-6575-71B1FD316437}"/>
              </a:ext>
            </a:extLst>
          </p:cNvPr>
          <p:cNvSpPr>
            <a:spLocks noGrp="1"/>
          </p:cNvSpPr>
          <p:nvPr>
            <p:ph type="sldNum" sz="quarter" idx="5"/>
          </p:nvPr>
        </p:nvSpPr>
        <p:spPr/>
        <p:txBody>
          <a:bodyPr/>
          <a:lstStyle/>
          <a:p>
            <a:fld id="{87732B79-5CB7-41B4-BD50-518FD2A8B17B}" type="slidenum">
              <a:rPr lang="en-US" smtClean="0"/>
              <a:t>11</a:t>
            </a:fld>
            <a:endParaRPr lang="en-US"/>
          </a:p>
        </p:txBody>
      </p:sp>
    </p:spTree>
    <p:extLst>
      <p:ext uri="{BB962C8B-B14F-4D97-AF65-F5344CB8AC3E}">
        <p14:creationId xmlns:p14="http://schemas.microsoft.com/office/powerpoint/2010/main" val="2418516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indent="-171450">
              <a:buFont typeface="Arial" panose="020B0604020202020204" pitchFamily="34" charset="0"/>
              <a:buChar char="•"/>
            </a:pPr>
            <a:r>
              <a:rPr lang="en-US" dirty="0"/>
              <a:t>Reassure participants </a:t>
            </a:r>
            <a:r>
              <a:rPr lang="en-US" b="0" dirty="0"/>
              <a:t>that mistakes can happen - what’s critical is how they’re addressed.</a:t>
            </a:r>
          </a:p>
          <a:p>
            <a:pPr marL="171450" indent="-171450">
              <a:buFont typeface="Arial" panose="020B0604020202020204" pitchFamily="34" charset="0"/>
              <a:buChar char="•"/>
            </a:pPr>
            <a:r>
              <a:rPr lang="en-US" b="0" dirty="0"/>
              <a:t>Emphasize the culture of accountability and compliance: reporting is a responsible, expected action - not tattling or punitive.</a:t>
            </a:r>
          </a:p>
          <a:p>
            <a:pPr marL="171450" indent="-171450">
              <a:buFont typeface="Arial" panose="020B0604020202020204" pitchFamily="34" charset="0"/>
              <a:buChar char="•"/>
            </a:pPr>
            <a:r>
              <a:rPr lang="en-US" b="0" dirty="0"/>
              <a:t>Show the Nonconformance Form screenshot and walk through how and when to use it.</a:t>
            </a:r>
          </a:p>
          <a:p>
            <a:pPr marL="171450" indent="-171450">
              <a:buFont typeface="Arial" panose="020B0604020202020204" pitchFamily="34" charset="0"/>
              <a:buChar char="•"/>
            </a:pPr>
            <a:r>
              <a:rPr lang="en-US" b="0" dirty="0"/>
              <a:t>Normalize escalation as a form of individual and brand protection.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“Mistakes </a:t>
            </a:r>
            <a:r>
              <a:rPr lang="en-US" b="0" dirty="0"/>
              <a:t>can happen - especially when we’re working fast or juggling a lot. The most important thing is what you do next.”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“If you accidentally expose PHI, or if you notice something concerning, report it right away. Not just because it’s required - but because it gives our compliance team a chance to minimize any impact to the individual and ensure it doesn’t happen again.”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What to do if you make or witness a mistake:</a:t>
            </a:r>
            <a:endParaRPr lang="en-US" dirty="0"/>
          </a:p>
          <a:p>
            <a:pPr marL="628650" lvl="1" indent="-171450">
              <a:buFont typeface="Arial" panose="020B0604020202020204" pitchFamily="34" charset="0"/>
              <a:buChar char="•"/>
            </a:pPr>
            <a:r>
              <a:rPr lang="en-US" dirty="0"/>
              <a:t>Don’t try to fix it alone or delete records - transparency is key.</a:t>
            </a:r>
          </a:p>
          <a:p>
            <a:pPr marL="628650" lvl="1" indent="-171450">
              <a:buFont typeface="Arial" panose="020B0604020202020204" pitchFamily="34" charset="0"/>
              <a:buChar char="•"/>
            </a:pPr>
            <a:r>
              <a:rPr lang="en-US" dirty="0"/>
              <a:t>If PHI was sent to the wrong person, write down:</a:t>
            </a:r>
          </a:p>
          <a:p>
            <a:pPr marL="1085850" lvl="2" indent="-171450">
              <a:buFont typeface="Arial" panose="020B0604020202020204" pitchFamily="34" charset="0"/>
              <a:buChar char="•"/>
            </a:pPr>
            <a:r>
              <a:rPr lang="en-US" dirty="0"/>
              <a:t>What was shared</a:t>
            </a:r>
          </a:p>
          <a:p>
            <a:pPr marL="1085850" lvl="2" indent="-171450">
              <a:buFont typeface="Arial" panose="020B0604020202020204" pitchFamily="34" charset="0"/>
              <a:buChar char="•"/>
            </a:pPr>
            <a:r>
              <a:rPr lang="en-US" dirty="0"/>
              <a:t>How it happened</a:t>
            </a:r>
          </a:p>
          <a:p>
            <a:pPr marL="1085850" lvl="2" indent="-171450">
              <a:buFont typeface="Arial" panose="020B0604020202020204" pitchFamily="34" charset="0"/>
              <a:buChar char="•"/>
            </a:pPr>
            <a:r>
              <a:rPr lang="en-US" dirty="0"/>
              <a:t>Who may have seen it</a:t>
            </a:r>
          </a:p>
          <a:p>
            <a:pPr marL="1085850" lvl="2" indent="-171450">
              <a:buFont typeface="Arial" panose="020B0604020202020204" pitchFamily="34" charset="0"/>
              <a:buChar char="•"/>
            </a:pPr>
            <a:r>
              <a:rPr lang="en-US" dirty="0"/>
              <a:t>When it occurred</a:t>
            </a:r>
            <a:endParaRPr lang="en-US" b="0" dirty="0"/>
          </a:p>
          <a:p>
            <a:pPr marL="628650" lvl="1" indent="-171450">
              <a:buFont typeface="Arial" panose="020B0604020202020204" pitchFamily="34" charset="0"/>
              <a:buChar char="•"/>
            </a:pPr>
            <a:r>
              <a:rPr lang="en-US" b="0" dirty="0"/>
              <a:t>If you witness a coworker’s mistake, approach them directly if appropriate </a:t>
            </a:r>
            <a:r>
              <a:rPr lang="en-US" dirty="0"/>
              <a:t>or escalate to a manager.</a:t>
            </a:r>
          </a:p>
          <a:p>
            <a:pPr marL="17145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12</a:t>
            </a:fld>
            <a:endParaRPr lang="en-US"/>
          </a:p>
        </p:txBody>
      </p:sp>
    </p:spTree>
    <p:extLst>
      <p:ext uri="{BB962C8B-B14F-4D97-AF65-F5344CB8AC3E}">
        <p14:creationId xmlns:p14="http://schemas.microsoft.com/office/powerpoint/2010/main" val="2199395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C52B-9AB3-AE44-C132-57681A266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FA00CB-B366-66B1-5CE3-6FAD88507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8FCF5B-651E-CA7C-8A89-979A5DA6AF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indent="-171450">
              <a:buFont typeface="Arial" panose="020B0604020202020204" pitchFamily="34" charset="0"/>
              <a:buChar char="•"/>
            </a:pPr>
            <a:r>
              <a:rPr lang="en-US" dirty="0"/>
              <a:t>Reassure participants </a:t>
            </a:r>
            <a:r>
              <a:rPr lang="en-US" b="0" dirty="0"/>
              <a:t>that mistakes can happen - what’s critical is how they’re addressed.</a:t>
            </a:r>
          </a:p>
          <a:p>
            <a:pPr marL="171450" indent="-171450">
              <a:buFont typeface="Arial" panose="020B0604020202020204" pitchFamily="34" charset="0"/>
              <a:buChar char="•"/>
            </a:pPr>
            <a:r>
              <a:rPr lang="en-US" b="0" dirty="0"/>
              <a:t>Emphasize the culture of accountability and compliance: reporting is a responsible, expected action - not tattling or punitive.</a:t>
            </a:r>
          </a:p>
          <a:p>
            <a:pPr marL="171450" indent="-171450">
              <a:buFont typeface="Arial" panose="020B0604020202020204" pitchFamily="34" charset="0"/>
              <a:buChar char="•"/>
            </a:pPr>
            <a:r>
              <a:rPr lang="en-US" b="0" dirty="0"/>
              <a:t>Show the Nonconformance Form screenshot and walk through how and when to use it.</a:t>
            </a:r>
          </a:p>
          <a:p>
            <a:pPr marL="171450" indent="-171450">
              <a:buFont typeface="Arial" panose="020B0604020202020204" pitchFamily="34" charset="0"/>
              <a:buChar char="•"/>
            </a:pPr>
            <a:r>
              <a:rPr lang="en-US" b="0" dirty="0"/>
              <a:t>Normalize escalation as a form of individual and brand protection.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b="1" dirty="0"/>
              <a:t>Who to notify and how to report:</a:t>
            </a:r>
            <a:endParaRPr lang="en-US" dirty="0"/>
          </a:p>
          <a:p>
            <a:pPr marL="628650" lvl="1" indent="-171450">
              <a:buFont typeface="Arial" panose="020B0604020202020204" pitchFamily="34" charset="0"/>
              <a:buChar char="•"/>
            </a:pPr>
            <a:r>
              <a:rPr lang="en-US" dirty="0"/>
              <a:t>Notify your </a:t>
            </a:r>
            <a:r>
              <a:rPr lang="en-US" b="0" dirty="0"/>
              <a:t>lead or manager immediately.</a:t>
            </a:r>
          </a:p>
          <a:p>
            <a:pPr marL="628650" lvl="1" indent="-171450">
              <a:buFont typeface="Arial" panose="020B0604020202020204" pitchFamily="34" charset="0"/>
              <a:buChar char="•"/>
            </a:pPr>
            <a:r>
              <a:rPr lang="en-US" b="0" dirty="0"/>
              <a:t>Managers will complete the Nonconformance Form </a:t>
            </a:r>
            <a:r>
              <a:rPr lang="en-US" dirty="0"/>
              <a:t>for any potential HIPAA breach.</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Walk through the Nonconformance Form:</a:t>
            </a:r>
            <a:endParaRPr lang="en-US" dirty="0"/>
          </a:p>
          <a:p>
            <a:pPr marL="628650" lvl="1" indent="-171450">
              <a:buFont typeface="Arial" panose="020B0604020202020204" pitchFamily="34" charset="0"/>
              <a:buChar char="•"/>
            </a:pPr>
            <a:r>
              <a:rPr lang="en-US" b="1" dirty="0"/>
              <a:t>Category</a:t>
            </a:r>
            <a:r>
              <a:rPr lang="en-US" b="0" dirty="0"/>
              <a:t>: Select Potential HIPAA Breach</a:t>
            </a:r>
          </a:p>
          <a:p>
            <a:pPr marL="628650" lvl="1" indent="-171450">
              <a:buFont typeface="Arial" panose="020B0604020202020204" pitchFamily="34" charset="0"/>
              <a:buChar char="•"/>
            </a:pPr>
            <a:r>
              <a:rPr lang="en-US" b="1" dirty="0"/>
              <a:t>Description</a:t>
            </a:r>
            <a:r>
              <a:rPr lang="en-US" b="0" dirty="0"/>
              <a:t>: Include detailed call or event summary</a:t>
            </a:r>
          </a:p>
          <a:p>
            <a:pPr marL="628650" lvl="1" indent="-171450">
              <a:buFont typeface="Arial" panose="020B0604020202020204" pitchFamily="34" charset="0"/>
              <a:buChar char="•"/>
            </a:pPr>
            <a:r>
              <a:rPr lang="en-US" b="1" dirty="0"/>
              <a:t>Corrective Actions</a:t>
            </a:r>
            <a:r>
              <a:rPr lang="en-US" b="0" dirty="0"/>
              <a:t>: If known, note how the situation was contained</a:t>
            </a:r>
          </a:p>
          <a:p>
            <a:pPr marL="628650" lvl="1" indent="-171450">
              <a:buFont typeface="Arial" panose="020B0604020202020204" pitchFamily="34" charset="0"/>
              <a:buChar char="•"/>
            </a:pPr>
            <a:r>
              <a:rPr lang="en-US" b="1" dirty="0"/>
              <a:t>Root Cause</a:t>
            </a:r>
            <a:r>
              <a:rPr lang="en-US" b="0" dirty="0"/>
              <a:t>: Optional at time of report - if known, include it</a:t>
            </a:r>
          </a:p>
          <a:p>
            <a:pPr marL="628650" lvl="1" indent="-171450">
              <a:buFont typeface="Arial" panose="020B0604020202020204" pitchFamily="34" charset="0"/>
              <a:buChar char="•"/>
            </a:pPr>
            <a:r>
              <a:rPr lang="en-US" b="1" dirty="0"/>
              <a:t>Preventive Actions</a:t>
            </a:r>
            <a:r>
              <a:rPr lang="en-US" b="0" dirty="0"/>
              <a:t>: What could prevent this in the future?</a:t>
            </a:r>
          </a:p>
          <a:p>
            <a:pPr marL="628650" lvl="1" indent="-171450">
              <a:buFont typeface="Arial" panose="020B0604020202020204" pitchFamily="34" charset="0"/>
              <a:buChar char="•"/>
            </a:pPr>
            <a:r>
              <a:rPr lang="en-US" b="1" dirty="0"/>
              <a:t>ARx ID</a:t>
            </a:r>
            <a:r>
              <a:rPr lang="en-US" b="0" dirty="0"/>
              <a:t>: Enter the AssistRx ID</a:t>
            </a:r>
          </a:p>
          <a:p>
            <a:pPr marL="628650" lvl="1" indent="-171450">
              <a:buFont typeface="Arial" panose="020B0604020202020204" pitchFamily="34" charset="0"/>
              <a:buChar char="•"/>
            </a:pPr>
            <a:r>
              <a:rPr lang="en-US" b="1" dirty="0"/>
              <a:t>Reported By</a:t>
            </a:r>
            <a:r>
              <a:rPr lang="en-US" b="0" dirty="0"/>
              <a:t>: Select your name from the list</a:t>
            </a:r>
          </a:p>
          <a:p>
            <a:pPr marL="628650" lvl="1" indent="-171450">
              <a:buFont typeface="Arial" panose="020B0604020202020204" pitchFamily="34" charset="0"/>
              <a:buChar char="•"/>
            </a:pPr>
            <a:r>
              <a:rPr lang="en-US" b="1" dirty="0"/>
              <a:t>Additional Notifications I–V: </a:t>
            </a:r>
            <a:r>
              <a:rPr lang="en-US" b="0" dirty="0"/>
              <a:t>Select up to five additional team members or leaders who were notified of the event. Only complete these if notifications were made - leave blank otherwise.</a:t>
            </a:r>
          </a:p>
          <a:p>
            <a:pPr marL="628650" lvl="1" indent="-171450">
              <a:buFont typeface="Arial" panose="020B0604020202020204" pitchFamily="34" charset="0"/>
              <a:buChar char="•"/>
            </a:pPr>
            <a:r>
              <a:rPr lang="en-US" b="1" dirty="0"/>
              <a:t>Date Event Discovered: </a:t>
            </a:r>
            <a:r>
              <a:rPr lang="en-US" b="0" dirty="0"/>
              <a:t>Enter the date you first became aware of the issue - not necessarily the day it occurred.</a:t>
            </a:r>
          </a:p>
          <a:p>
            <a:pPr marL="628650" lvl="1" indent="-171450">
              <a:buFont typeface="Arial" panose="020B0604020202020204" pitchFamily="34" charset="0"/>
              <a:buChar char="•"/>
            </a:pPr>
            <a:r>
              <a:rPr lang="en-US" b="1" dirty="0"/>
              <a:t>Date Event Occurred: </a:t>
            </a:r>
            <a:r>
              <a:rPr lang="en-US" b="0" dirty="0"/>
              <a:t>Enter the date the event actually happened (or when you became aware it occurred).</a:t>
            </a:r>
          </a:p>
          <a:p>
            <a:pPr marL="628650" lvl="1" indent="-171450">
              <a:buFont typeface="Arial" panose="020B0604020202020204" pitchFamily="34" charset="0"/>
              <a:buChar char="•"/>
            </a:pPr>
            <a:r>
              <a:rPr lang="en-US" b="1" dirty="0"/>
              <a:t>Your Name</a:t>
            </a:r>
            <a:r>
              <a:rPr lang="en-US" b="0" dirty="0"/>
              <a:t>: Type your full name for verification and documentation purposes.</a:t>
            </a:r>
          </a:p>
          <a:p>
            <a:pPr marL="628650" lvl="1" indent="-171450">
              <a:buFont typeface="Arial" panose="020B0604020202020204" pitchFamily="34" charset="0"/>
              <a:buChar char="•"/>
            </a:pPr>
            <a:r>
              <a:rPr lang="en-US" b="1" dirty="0"/>
              <a:t>Client</a:t>
            </a:r>
            <a:r>
              <a:rPr lang="en-US" b="0" dirty="0"/>
              <a:t>: Select the client associated with the impacted case or workflow.</a:t>
            </a:r>
          </a:p>
          <a:p>
            <a:pPr marL="628650" lvl="1" indent="-171450">
              <a:buFont typeface="Arial" panose="020B0604020202020204" pitchFamily="34" charset="0"/>
              <a:buChar char="•"/>
            </a:pPr>
            <a:r>
              <a:rPr lang="en-US" b="1" dirty="0"/>
              <a:t>Covered Entity (Pharmacy-specific): </a:t>
            </a:r>
            <a:r>
              <a:rPr lang="en-US" b="0" dirty="0"/>
              <a:t>If this report involves pharmacy-related PHI, select the relevant covered entity.</a:t>
            </a:r>
          </a:p>
          <a:p>
            <a:pPr marL="628650" lvl="1" indent="-171450">
              <a:buFont typeface="Arial" panose="020B0604020202020204" pitchFamily="34" charset="0"/>
              <a:buChar char="•"/>
            </a:pPr>
            <a:r>
              <a:rPr lang="en-US" b="1" dirty="0"/>
              <a:t>Supporting Documentation (Optional): </a:t>
            </a:r>
            <a:r>
              <a:rPr lang="en-US" b="0" dirty="0"/>
              <a:t>Upload any screenshots, email chains, or related files that help explain or verify the situation.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1" dirty="0"/>
              <a:t>Important reminder:</a:t>
            </a:r>
            <a:r>
              <a:rPr lang="en-US" dirty="0"/>
              <a:t> Reporting is not disciplinary. It’s part of maintaining ethical and regulatory compliance.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Don’t wait - report concerns as soon as they arise.</a:t>
            </a:r>
          </a:p>
          <a:p>
            <a:pPr marL="171450" indent="-171450">
              <a:buFont typeface="Arial" panose="020B0604020202020204" pitchFamily="34" charset="0"/>
              <a:buChar char="•"/>
            </a:pPr>
            <a:r>
              <a:rPr lang="en-US" dirty="0"/>
              <a:t>Even if you're unsure, </a:t>
            </a:r>
            <a:r>
              <a:rPr lang="en-US" b="0" dirty="0"/>
              <a:t>it’s better to report than to assume it's nothing.</a:t>
            </a:r>
          </a:p>
          <a:p>
            <a:pPr marL="171450" indent="-171450">
              <a:buFont typeface="Arial" panose="020B0604020202020204" pitchFamily="34" charset="0"/>
              <a:buChar char="•"/>
            </a:pPr>
            <a:r>
              <a:rPr lang="en-US" b="0" dirty="0"/>
              <a:t>Protecting individual privacy is everyone’s job - and the system is built to support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Transition Statement: </a:t>
            </a:r>
            <a:r>
              <a:rPr lang="en-US" dirty="0"/>
              <a:t>“Now that we understand why unintentional actions still matter, let’s talk about the </a:t>
            </a:r>
            <a:r>
              <a:rPr lang="en-US" b="0" dirty="0"/>
              <a:t>best practices that </a:t>
            </a:r>
            <a:r>
              <a:rPr lang="en-US" dirty="0"/>
              <a:t>can help you prevent these kinds of breaches in the first place.”</a:t>
            </a:r>
          </a:p>
          <a:p>
            <a:endParaRPr lang="en-US" dirty="0"/>
          </a:p>
        </p:txBody>
      </p:sp>
      <p:sp>
        <p:nvSpPr>
          <p:cNvPr id="4" name="Slide Number Placeholder 3">
            <a:extLst>
              <a:ext uri="{FF2B5EF4-FFF2-40B4-BE49-F238E27FC236}">
                <a16:creationId xmlns:a16="http://schemas.microsoft.com/office/drawing/2014/main" id="{80C241C7-BBC9-5809-A5FA-00E7A0B978A1}"/>
              </a:ext>
            </a:extLst>
          </p:cNvPr>
          <p:cNvSpPr>
            <a:spLocks noGrp="1"/>
          </p:cNvSpPr>
          <p:nvPr>
            <p:ph type="sldNum" sz="quarter" idx="5"/>
          </p:nvPr>
        </p:nvSpPr>
        <p:spPr/>
        <p:txBody>
          <a:bodyPr/>
          <a:lstStyle/>
          <a:p>
            <a:fld id="{87732B79-5CB7-41B4-BD50-518FD2A8B17B}" type="slidenum">
              <a:rPr lang="en-US" smtClean="0"/>
              <a:t>13</a:t>
            </a:fld>
            <a:endParaRPr lang="en-US"/>
          </a:p>
        </p:txBody>
      </p:sp>
    </p:spTree>
    <p:extLst>
      <p:ext uri="{BB962C8B-B14F-4D97-AF65-F5344CB8AC3E}">
        <p14:creationId xmlns:p14="http://schemas.microsoft.com/office/powerpoint/2010/main" val="3529187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Reframe this slide as an </a:t>
            </a:r>
            <a:r>
              <a:rPr lang="en-US" b="0" dirty="0"/>
              <a:t>actionable checklist - a set of repeatable behaviors that form a “compliance mindset”</a:t>
            </a:r>
          </a:p>
          <a:p>
            <a:pPr marL="171450" indent="-171450">
              <a:buFont typeface="Arial" panose="020B0604020202020204" pitchFamily="34" charset="0"/>
              <a:buChar char="•"/>
            </a:pPr>
            <a:r>
              <a:rPr lang="en-US" b="0" dirty="0"/>
              <a:t>Reinforce that these are preventive habits designed to reduce unintentional mistakes</a:t>
            </a:r>
          </a:p>
          <a:p>
            <a:pPr marL="171450" indent="-171450">
              <a:buFont typeface="Arial" panose="020B0604020202020204" pitchFamily="34" charset="0"/>
              <a:buChar char="•"/>
            </a:pPr>
            <a:r>
              <a:rPr lang="en-US" b="0" dirty="0"/>
              <a:t>Emphasize that being proactive with privacy isn't about perfection - it's about creating intentional pauses </a:t>
            </a:r>
            <a:r>
              <a:rPr lang="en-US" dirty="0"/>
              <a:t>throughout the day to check ourselves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“Now that we’ve talked about how intent doesn’t erase impact and how report potential nonconformance, </a:t>
            </a:r>
            <a:r>
              <a:rPr lang="en-US" b="0" dirty="0"/>
              <a:t>let’s shift toward solutions. These are simple but powerful best practices to avoid unintentional HIPAA breaches.”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“HIPAA compliance is not just about rules - it’s about mindful habits. Things like stopping to ask, ‘Do I need to access this?’ or taking an extra second to verify an email address - these actions prevent a lot of issues.”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“These behaviors are easy to overlook when we’re busy, but they make </a:t>
            </a:r>
            <a:r>
              <a:rPr lang="en-US" dirty="0"/>
              <a:t>a huge difference in how we protect individual information and represent the organization.”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Pause and Protect Mindset</a:t>
            </a:r>
            <a:r>
              <a:rPr lang="en-US" dirty="0"/>
              <a:t>:</a:t>
            </a:r>
          </a:p>
          <a:p>
            <a:pPr marL="628650" lvl="1" indent="-171450">
              <a:buFont typeface="Arial" panose="020B0604020202020204" pitchFamily="34" charset="0"/>
              <a:buChar char="•"/>
            </a:pPr>
            <a:r>
              <a:rPr lang="en-US" dirty="0"/>
              <a:t>Slow down before accessing or sharing information</a:t>
            </a:r>
          </a:p>
          <a:p>
            <a:pPr marL="628650" lvl="1" indent="-171450">
              <a:buFont typeface="Arial" panose="020B0604020202020204" pitchFamily="34" charset="0"/>
              <a:buChar char="•"/>
            </a:pPr>
            <a:r>
              <a:rPr lang="en-US" dirty="0"/>
              <a:t>Ask yourself: “Is this necessary?” and “Am I authorized to see or send this?”</a:t>
            </a:r>
          </a:p>
          <a:p>
            <a:pPr marL="17145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14</a:t>
            </a:fld>
            <a:endParaRPr lang="en-US"/>
          </a:p>
        </p:txBody>
      </p:sp>
    </p:spTree>
    <p:extLst>
      <p:ext uri="{BB962C8B-B14F-4D97-AF65-F5344CB8AC3E}">
        <p14:creationId xmlns:p14="http://schemas.microsoft.com/office/powerpoint/2010/main" val="2953373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E2B2E-860E-C3C8-9752-95C93F8DD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ED707-014E-6897-21AF-2EEC2F6EB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786D4-6A1B-51BC-CD59-A57E2D5B69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Reframe this slide as an </a:t>
            </a:r>
            <a:r>
              <a:rPr lang="en-US" b="0" dirty="0"/>
              <a:t>actionable checklist - a set of repeatable behaviors that form a “compliance mindset”</a:t>
            </a:r>
          </a:p>
          <a:p>
            <a:pPr marL="171450" indent="-171450">
              <a:buFont typeface="Arial" panose="020B0604020202020204" pitchFamily="34" charset="0"/>
              <a:buChar char="•"/>
            </a:pPr>
            <a:r>
              <a:rPr lang="en-US" b="0" dirty="0"/>
              <a:t>Reinforce that these are preventive habits designed to reduce unintentional mistakes</a:t>
            </a:r>
          </a:p>
          <a:p>
            <a:pPr marL="171450" indent="-171450">
              <a:buFont typeface="Arial" panose="020B0604020202020204" pitchFamily="34" charset="0"/>
              <a:buChar char="•"/>
            </a:pPr>
            <a:r>
              <a:rPr lang="en-US" b="0" dirty="0"/>
              <a:t>Emphasize that being proactive with privacy isn't about perfection - it's about creating intentional pauses </a:t>
            </a:r>
            <a:r>
              <a:rPr lang="en-US" dirty="0"/>
              <a:t>throughout the day to check ourselves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“Now that we’ve talked about how intent doesn’t erase impact and how report potential nonconformance, </a:t>
            </a:r>
            <a:r>
              <a:rPr lang="en-US" b="0" dirty="0"/>
              <a:t>let’s shift toward solutions. These are simple but powerful best practices to avoid unintentional HIPAA breaches.”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“HIPAA compliance is not just about rules - it’s about mindful habits. Things like stopping to ask, ‘Do I need to access this?’ or taking an extra second to verify an email address - these actions prevent a lot of issues.”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“These behaviors are easy to overlook when we’re busy, but they make </a:t>
            </a:r>
            <a:r>
              <a:rPr lang="en-US" dirty="0"/>
              <a:t>a huge difference in how we protect individual information and represent the organization.”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Use Secure Systems and Communication</a:t>
            </a:r>
            <a:r>
              <a:rPr lang="en-US" dirty="0"/>
              <a:t>:</a:t>
            </a:r>
          </a:p>
          <a:p>
            <a:pPr marL="628650" lvl="1" indent="-171450">
              <a:buFont typeface="Arial" panose="020B0604020202020204" pitchFamily="34" charset="0"/>
              <a:buChar char="•"/>
            </a:pPr>
            <a:r>
              <a:rPr lang="en-US" dirty="0"/>
              <a:t>Only use approved platforms (e.g., encrypted email, secure messaging systems)</a:t>
            </a:r>
          </a:p>
          <a:p>
            <a:pPr marL="628650" lvl="1" indent="-171450">
              <a:buFont typeface="Arial" panose="020B0604020202020204" pitchFamily="34" charset="0"/>
              <a:buChar char="•"/>
            </a:pPr>
            <a:r>
              <a:rPr lang="en-US" dirty="0"/>
              <a:t>Never send PHI through unsecured channels (e.g., personal email, non-secure chat)</a:t>
            </a:r>
          </a:p>
          <a:p>
            <a:pPr marL="628650" lvl="1" indent="-171450">
              <a:buFont typeface="Arial" panose="020B0604020202020204" pitchFamily="34" charset="0"/>
              <a:buChar char="•"/>
            </a:pPr>
            <a:r>
              <a:rPr lang="en-US" dirty="0"/>
              <a:t>Use individual identifiers accurately and only when appropriate</a:t>
            </a:r>
          </a:p>
          <a:p>
            <a:pPr marL="171450" indent="-171450">
              <a:buFont typeface="Arial" panose="020B0604020202020204" pitchFamily="34" charset="0"/>
              <a:buChar char="•"/>
            </a:pPr>
            <a:endParaRPr lang="en-US" b="1" dirty="0"/>
          </a:p>
          <a:p>
            <a:endParaRPr lang="en-US" dirty="0"/>
          </a:p>
        </p:txBody>
      </p:sp>
      <p:sp>
        <p:nvSpPr>
          <p:cNvPr id="4" name="Slide Number Placeholder 3">
            <a:extLst>
              <a:ext uri="{FF2B5EF4-FFF2-40B4-BE49-F238E27FC236}">
                <a16:creationId xmlns:a16="http://schemas.microsoft.com/office/drawing/2014/main" id="{726BC3A6-E8E6-746F-8102-B96EAF053B88}"/>
              </a:ext>
            </a:extLst>
          </p:cNvPr>
          <p:cNvSpPr>
            <a:spLocks noGrp="1"/>
          </p:cNvSpPr>
          <p:nvPr>
            <p:ph type="sldNum" sz="quarter" idx="5"/>
          </p:nvPr>
        </p:nvSpPr>
        <p:spPr/>
        <p:txBody>
          <a:bodyPr/>
          <a:lstStyle/>
          <a:p>
            <a:fld id="{87732B79-5CB7-41B4-BD50-518FD2A8B17B}" type="slidenum">
              <a:rPr lang="en-US" smtClean="0"/>
              <a:t>15</a:t>
            </a:fld>
            <a:endParaRPr lang="en-US"/>
          </a:p>
        </p:txBody>
      </p:sp>
    </p:spTree>
    <p:extLst>
      <p:ext uri="{BB962C8B-B14F-4D97-AF65-F5344CB8AC3E}">
        <p14:creationId xmlns:p14="http://schemas.microsoft.com/office/powerpoint/2010/main" val="1208770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6434E-6684-64D8-C405-87E3A8131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42F0E-1FED-4CE7-0CF2-F5741A1C49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76E13D-8EF8-B622-C6C5-B374C04E42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Reframe this slide as an </a:t>
            </a:r>
            <a:r>
              <a:rPr lang="en-US" b="0" dirty="0"/>
              <a:t>actionable checklist - a set of repeatable behaviors that form a “compliance mindset”</a:t>
            </a:r>
          </a:p>
          <a:p>
            <a:pPr marL="171450" indent="-171450">
              <a:buFont typeface="Arial" panose="020B0604020202020204" pitchFamily="34" charset="0"/>
              <a:buChar char="•"/>
            </a:pPr>
            <a:r>
              <a:rPr lang="en-US" b="0" dirty="0"/>
              <a:t>Reinforce that these are preventive habits designed to reduce unintentional mistakes</a:t>
            </a:r>
          </a:p>
          <a:p>
            <a:pPr marL="171450" indent="-171450">
              <a:buFont typeface="Arial" panose="020B0604020202020204" pitchFamily="34" charset="0"/>
              <a:buChar char="•"/>
            </a:pPr>
            <a:r>
              <a:rPr lang="en-US" b="0" dirty="0"/>
              <a:t>Emphasize that being proactive with privacy isn't about perfection - it's about creating intentional pauses </a:t>
            </a:r>
            <a:r>
              <a:rPr lang="en-US" dirty="0"/>
              <a:t>throughout the day to check ourselves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“Now that we’ve talked about how intent doesn’t erase impact and how report potential nonconformance, </a:t>
            </a:r>
            <a:r>
              <a:rPr lang="en-US" b="0" dirty="0"/>
              <a:t>let’s shift toward solutions. These are simple but powerful best practices to avoid unintentional HIPAA breaches.”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“HIPAA compliance is not just about rules - it’s about mindful habits. Things like stopping to ask, ‘Do I need to access this?’ or taking an extra second to verify an email address - these actions prevent a lot of issues.”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“These behaviors are easy to overlook when we’re busy, but they make </a:t>
            </a:r>
            <a:r>
              <a:rPr lang="en-US" dirty="0"/>
              <a:t>a huge difference in how we protect individual information and represent the organization.”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Mindfulness in Shared Spaces</a:t>
            </a:r>
            <a:r>
              <a:rPr lang="en-US" dirty="0"/>
              <a:t>:</a:t>
            </a:r>
          </a:p>
          <a:p>
            <a:pPr marL="628650" lvl="1" indent="-171450">
              <a:buFont typeface="Arial" panose="020B0604020202020204" pitchFamily="34" charset="0"/>
              <a:buChar char="•"/>
            </a:pPr>
            <a:r>
              <a:rPr lang="en-US" dirty="0"/>
              <a:t>Be aware of surroundings during virtual meetings, hallway conversations, and open offices</a:t>
            </a:r>
          </a:p>
          <a:p>
            <a:pPr marL="628650" lvl="1" indent="-171450">
              <a:buFont typeface="Arial" panose="020B0604020202020204" pitchFamily="34" charset="0"/>
              <a:buChar char="•"/>
            </a:pPr>
            <a:r>
              <a:rPr lang="en-US" dirty="0"/>
              <a:t>Avoid saying full names or medical details in earshot of others</a:t>
            </a:r>
          </a:p>
          <a:p>
            <a:pPr marL="628650" lvl="1" indent="-171450">
              <a:buFont typeface="Arial" panose="020B0604020202020204" pitchFamily="34" charset="0"/>
              <a:buChar char="•"/>
            </a:pPr>
            <a:r>
              <a:rPr lang="en-US" dirty="0"/>
              <a:t>Use headphones when needed, and mute when possible</a:t>
            </a:r>
          </a:p>
          <a:p>
            <a:pPr marL="171450" indent="-171450">
              <a:buFont typeface="Arial" panose="020B0604020202020204" pitchFamily="34" charset="0"/>
              <a:buChar char="•"/>
            </a:pPr>
            <a:endParaRPr lang="en-US" b="1" dirty="0"/>
          </a:p>
          <a:p>
            <a:endParaRPr lang="en-US" dirty="0"/>
          </a:p>
        </p:txBody>
      </p:sp>
      <p:sp>
        <p:nvSpPr>
          <p:cNvPr id="4" name="Slide Number Placeholder 3">
            <a:extLst>
              <a:ext uri="{FF2B5EF4-FFF2-40B4-BE49-F238E27FC236}">
                <a16:creationId xmlns:a16="http://schemas.microsoft.com/office/drawing/2014/main" id="{2812B6E5-DDCB-3D27-1501-4D690F2378F5}"/>
              </a:ext>
            </a:extLst>
          </p:cNvPr>
          <p:cNvSpPr>
            <a:spLocks noGrp="1"/>
          </p:cNvSpPr>
          <p:nvPr>
            <p:ph type="sldNum" sz="quarter" idx="5"/>
          </p:nvPr>
        </p:nvSpPr>
        <p:spPr/>
        <p:txBody>
          <a:bodyPr/>
          <a:lstStyle/>
          <a:p>
            <a:fld id="{87732B79-5CB7-41B4-BD50-518FD2A8B17B}" type="slidenum">
              <a:rPr lang="en-US" smtClean="0"/>
              <a:t>16</a:t>
            </a:fld>
            <a:endParaRPr lang="en-US"/>
          </a:p>
        </p:txBody>
      </p:sp>
    </p:spTree>
    <p:extLst>
      <p:ext uri="{BB962C8B-B14F-4D97-AF65-F5344CB8AC3E}">
        <p14:creationId xmlns:p14="http://schemas.microsoft.com/office/powerpoint/2010/main" val="2784245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1286-EFCE-8C66-07B7-D01D3073F2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A2E8C-4D1F-1CEE-A02C-A16EADD13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221BDA-C6B0-675B-AE2C-FD2BF35FB3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Reframe this slide as an </a:t>
            </a:r>
            <a:r>
              <a:rPr lang="en-US" b="0" dirty="0"/>
              <a:t>actionable checklist - a set of repeatable behaviors that form a “compliance mindset”</a:t>
            </a:r>
          </a:p>
          <a:p>
            <a:pPr marL="171450" indent="-171450">
              <a:buFont typeface="Arial" panose="020B0604020202020204" pitchFamily="34" charset="0"/>
              <a:buChar char="•"/>
            </a:pPr>
            <a:r>
              <a:rPr lang="en-US" b="0" dirty="0"/>
              <a:t>Reinforce that these are preventive habits designed to reduce unintentional mistakes</a:t>
            </a:r>
          </a:p>
          <a:p>
            <a:pPr marL="171450" indent="-171450">
              <a:buFont typeface="Arial" panose="020B0604020202020204" pitchFamily="34" charset="0"/>
              <a:buChar char="•"/>
            </a:pPr>
            <a:r>
              <a:rPr lang="en-US" b="0" dirty="0"/>
              <a:t>Emphasize that being proactive with privacy isn't about perfection - it's about creating intentional pauses </a:t>
            </a:r>
            <a:r>
              <a:rPr lang="en-US" dirty="0"/>
              <a:t>throughout the day to check ourselves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“Now that we’ve talked about how intent doesn’t erase impact and how report potential nonconformance, </a:t>
            </a:r>
            <a:r>
              <a:rPr lang="en-US" b="0" dirty="0"/>
              <a:t>let’s shift toward solutions. These are simple but powerful best practices to avoid unintentional HIPAA breaches.”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“HIPAA compliance is not just about rules - it’s about mindful habits. Things like stopping to ask, ‘Do I need to access this?’ or taking an extra second to verify an email address - these actions prevent a lot of issues.”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“These behaviors are easy to overlook when we’re busy, but they make </a:t>
            </a:r>
            <a:r>
              <a:rPr lang="en-US" dirty="0"/>
              <a:t>a huge difference in how we protect individual information and represent the organization.”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a:t>Clean </a:t>
            </a:r>
            <a:r>
              <a:rPr lang="en-US" b="1" dirty="0"/>
              <a:t>Desk and Lock Screen Culture</a:t>
            </a:r>
            <a:r>
              <a:rPr lang="en-US" dirty="0"/>
              <a:t>:</a:t>
            </a:r>
          </a:p>
          <a:p>
            <a:pPr marL="628650" lvl="1" indent="-171450">
              <a:buFont typeface="Arial" panose="020B0604020202020204" pitchFamily="34" charset="0"/>
              <a:buChar char="•"/>
            </a:pPr>
            <a:r>
              <a:rPr lang="en-US" dirty="0"/>
              <a:t>Lock your screen every time you step away (even briefly)</a:t>
            </a:r>
          </a:p>
          <a:p>
            <a:pPr marL="628650" lvl="1" indent="-171450">
              <a:buFont typeface="Arial" panose="020B0604020202020204" pitchFamily="34" charset="0"/>
              <a:buChar char="•"/>
            </a:pPr>
            <a:r>
              <a:rPr lang="en-US" dirty="0"/>
              <a:t>Do not write down sensitive individual or company information! </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These habits </a:t>
            </a:r>
            <a:r>
              <a:rPr lang="en-US" b="0" dirty="0"/>
              <a:t>are small, repeatable actions that make a big impact</a:t>
            </a:r>
          </a:p>
          <a:p>
            <a:pPr marL="171450" indent="-171450">
              <a:buFont typeface="Arial" panose="020B0604020202020204" pitchFamily="34" charset="0"/>
              <a:buChar char="•"/>
            </a:pPr>
            <a:r>
              <a:rPr lang="en-US" b="0" dirty="0"/>
              <a:t>HIPAA compliance isn’t just about preventing violations - it’s about building individual trust and professional integrity</a:t>
            </a:r>
          </a:p>
          <a:p>
            <a:pPr marL="171450" indent="-171450">
              <a:buFont typeface="Arial" panose="020B0604020202020204" pitchFamily="34" charset="0"/>
              <a:buChar char="•"/>
            </a:pPr>
            <a:r>
              <a:rPr lang="en-US" b="0" dirty="0"/>
              <a:t>These best practices are your first line of defense in avoiding breaches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“Now let’s put this knowledge into action by reviewing a few </a:t>
            </a:r>
            <a:r>
              <a:rPr lang="en-US" b="0" dirty="0"/>
              <a:t>realistic HIPAA scenarios - </a:t>
            </a:r>
            <a:r>
              <a:rPr lang="en-US" dirty="0"/>
              <a:t>and discussing how to respond the right way.”</a:t>
            </a:r>
          </a:p>
          <a:p>
            <a:endParaRPr lang="en-US" dirty="0"/>
          </a:p>
        </p:txBody>
      </p:sp>
      <p:sp>
        <p:nvSpPr>
          <p:cNvPr id="4" name="Slide Number Placeholder 3">
            <a:extLst>
              <a:ext uri="{FF2B5EF4-FFF2-40B4-BE49-F238E27FC236}">
                <a16:creationId xmlns:a16="http://schemas.microsoft.com/office/drawing/2014/main" id="{F8AEADC3-D026-9445-0897-ADED52FC7E92}"/>
              </a:ext>
            </a:extLst>
          </p:cNvPr>
          <p:cNvSpPr>
            <a:spLocks noGrp="1"/>
          </p:cNvSpPr>
          <p:nvPr>
            <p:ph type="sldNum" sz="quarter" idx="5"/>
          </p:nvPr>
        </p:nvSpPr>
        <p:spPr/>
        <p:txBody>
          <a:bodyPr/>
          <a:lstStyle/>
          <a:p>
            <a:fld id="{87732B79-5CB7-41B4-BD50-518FD2A8B17B}" type="slidenum">
              <a:rPr lang="en-US" smtClean="0"/>
              <a:t>17</a:t>
            </a:fld>
            <a:endParaRPr lang="en-US"/>
          </a:p>
        </p:txBody>
      </p:sp>
    </p:spTree>
    <p:extLst>
      <p:ext uri="{BB962C8B-B14F-4D97-AF65-F5344CB8AC3E}">
        <p14:creationId xmlns:p14="http://schemas.microsoft.com/office/powerpoint/2010/main" val="789251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as a </a:t>
            </a:r>
            <a:r>
              <a:rPr lang="en-US" b="0" dirty="0"/>
              <a:t>practice and reflection opportunity - not a quiz</a:t>
            </a:r>
          </a:p>
          <a:p>
            <a:pPr marL="171450" indent="-171450">
              <a:buFont typeface="Arial" panose="020B0604020202020204" pitchFamily="34" charset="0"/>
              <a:buChar char="•"/>
            </a:pPr>
            <a:r>
              <a:rPr lang="en-US" b="0" dirty="0"/>
              <a:t>Create a safe space for participants to engage, speak up, and think through gray areas</a:t>
            </a:r>
          </a:p>
          <a:p>
            <a:pPr marL="171450" indent="-171450">
              <a:buFont typeface="Arial" panose="020B0604020202020204" pitchFamily="34" charset="0"/>
              <a:buChar char="•"/>
            </a:pPr>
            <a:r>
              <a:rPr lang="en-US" b="0" dirty="0"/>
              <a:t>Emphasize that scenarios are meant to build awareness and confidence, not test perfection</a:t>
            </a:r>
          </a:p>
          <a:p>
            <a:pPr marL="171450" indent="-171450">
              <a:buFont typeface="Arial" panose="020B0604020202020204" pitchFamily="34" charset="0"/>
              <a:buChar char="•"/>
            </a:pPr>
            <a:r>
              <a:rPr lang="en-US" b="0" dirty="0"/>
              <a:t>Encourage group discussion or small breakouts (depending on time and format)</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“Now we’re going to review some realistic HIPAA scenarios - these are situations that could happen to any of us. We’ll read through each one and talk about what went wrong, what could’ve been done differently, and what the appropriate response would be.”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“There’s no pressure to get it ‘right’ - the goal is to get comfortable thinking critically and responding thoughtfully </a:t>
            </a:r>
            <a:r>
              <a:rPr lang="en-US" dirty="0"/>
              <a:t>when privacy issues come up.”</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 / Example Scenarios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Scenario 1 – Misdirected Email</a:t>
            </a:r>
            <a:br>
              <a:rPr lang="en-US" dirty="0"/>
            </a:br>
            <a:r>
              <a:rPr lang="en-US" i="0" dirty="0"/>
              <a:t>A team member sends a case update to the wrong internal contact. The recipient isn't assigned to that individual.</a:t>
            </a:r>
          </a:p>
          <a:p>
            <a:pPr marL="628650" lvl="1" indent="-171450">
              <a:buFont typeface="Arial" panose="020B0604020202020204" pitchFamily="34" charset="0"/>
              <a:buChar char="•"/>
            </a:pPr>
            <a:r>
              <a:rPr lang="en-US" i="0" dirty="0"/>
              <a:t>What went wrong?</a:t>
            </a:r>
          </a:p>
          <a:p>
            <a:pPr marL="628650" lvl="1" indent="-171450">
              <a:buFont typeface="Arial" panose="020B0604020202020204" pitchFamily="34" charset="0"/>
              <a:buChar char="•"/>
            </a:pPr>
            <a:r>
              <a:rPr lang="en-US" i="0" dirty="0"/>
              <a:t>How should they respond?</a:t>
            </a:r>
          </a:p>
          <a:p>
            <a:pPr marL="628650" lvl="1" indent="-171450">
              <a:buFont typeface="Arial" panose="020B0604020202020204" pitchFamily="34" charset="0"/>
              <a:buChar char="•"/>
            </a:pPr>
            <a:r>
              <a:rPr lang="en-US" i="0" dirty="0"/>
              <a:t>What’s the impact even if no action was </a:t>
            </a:r>
            <a:r>
              <a:rPr lang="en-US" dirty="0"/>
              <a:t>taken by the unintended recipient?</a:t>
            </a:r>
            <a:br>
              <a:rPr lang="en-US" dirty="0"/>
            </a:br>
            <a:r>
              <a:rPr lang="en-US" b="1" dirty="0"/>
              <a:t>Takeaway:</a:t>
            </a:r>
            <a:r>
              <a:rPr lang="en-US" dirty="0"/>
              <a:t> Double-check recipients before sending; report the error immediately.</a:t>
            </a:r>
          </a:p>
          <a:p>
            <a:pPr marL="17145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18</a:t>
            </a:fld>
            <a:endParaRPr lang="en-US"/>
          </a:p>
        </p:txBody>
      </p:sp>
    </p:spTree>
    <p:extLst>
      <p:ext uri="{BB962C8B-B14F-4D97-AF65-F5344CB8AC3E}">
        <p14:creationId xmlns:p14="http://schemas.microsoft.com/office/powerpoint/2010/main" val="310493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70449-463C-3C8E-9D35-BFC9CFCF6F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86BB4-D375-2847-DD69-3DE9640FB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9A144-EF1C-9A79-6ED4-7430035500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as a </a:t>
            </a:r>
            <a:r>
              <a:rPr lang="en-US" b="0" dirty="0"/>
              <a:t>practice and reflection opportunity - not a quiz</a:t>
            </a:r>
          </a:p>
          <a:p>
            <a:pPr marL="171450" indent="-171450">
              <a:buFont typeface="Arial" panose="020B0604020202020204" pitchFamily="34" charset="0"/>
              <a:buChar char="•"/>
            </a:pPr>
            <a:r>
              <a:rPr lang="en-US" b="0" dirty="0"/>
              <a:t>Create a safe space for participants to engage, speak up, and think through gray areas</a:t>
            </a:r>
          </a:p>
          <a:p>
            <a:pPr marL="171450" indent="-171450">
              <a:buFont typeface="Arial" panose="020B0604020202020204" pitchFamily="34" charset="0"/>
              <a:buChar char="•"/>
            </a:pPr>
            <a:r>
              <a:rPr lang="en-US" b="0" dirty="0"/>
              <a:t>Emphasize that scenarios are meant to build awareness and confidence, not test perfection</a:t>
            </a:r>
          </a:p>
          <a:p>
            <a:pPr marL="171450" indent="-171450">
              <a:buFont typeface="Arial" panose="020B0604020202020204" pitchFamily="34" charset="0"/>
              <a:buChar char="•"/>
            </a:pPr>
            <a:r>
              <a:rPr lang="en-US" b="0" dirty="0"/>
              <a:t>Encourage group discussion or small breakouts (depending on time and format)</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“Now we’re going to review some realistic HIPAA scenarios - these are situations that could happen to any of us. We’ll read through each one and talk about what went wrong, what could’ve been done differently, and what the appropriate response would be.”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“There’s no pressure to get it ‘right’ - the goal is to get comfortable thinking critically and responding thoughtfully </a:t>
            </a:r>
            <a:r>
              <a:rPr lang="en-US" dirty="0"/>
              <a:t>when privacy issues come up.”</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 / Example Scenarios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b="1" dirty="0"/>
              <a:t>Scenario 2 – Unlocked Screen</a:t>
            </a:r>
            <a:br>
              <a:rPr lang="en-US" dirty="0"/>
            </a:br>
            <a:r>
              <a:rPr lang="en-US" i="0" dirty="0"/>
              <a:t>An individual's name and details are visible on a screen left open in a shared workspace during lunch.</a:t>
            </a:r>
          </a:p>
          <a:p>
            <a:pPr marL="628650" lvl="1" indent="-171450">
              <a:buFont typeface="Arial" panose="020B0604020202020204" pitchFamily="34" charset="0"/>
              <a:buChar char="•"/>
            </a:pPr>
            <a:r>
              <a:rPr lang="en-US" i="0" dirty="0"/>
              <a:t>Why is this a violation?</a:t>
            </a:r>
          </a:p>
          <a:p>
            <a:pPr marL="628650" lvl="1" indent="-171450">
              <a:buFont typeface="Arial" panose="020B0604020202020204" pitchFamily="34" charset="0"/>
              <a:buChar char="•"/>
            </a:pPr>
            <a:r>
              <a:rPr lang="en-US" i="0" dirty="0"/>
              <a:t>What could have been done differently?</a:t>
            </a:r>
            <a:br>
              <a:rPr lang="en-US" i="0" dirty="0"/>
            </a:br>
            <a:r>
              <a:rPr lang="en-US" b="1" i="0" dirty="0"/>
              <a:t>Takeaway:</a:t>
            </a:r>
            <a:r>
              <a:rPr lang="en-US" i="0" dirty="0"/>
              <a:t> Lock screens every time - even for a quick step away.</a:t>
            </a:r>
          </a:p>
          <a:p>
            <a:pPr marL="171450" indent="-171450">
              <a:buFont typeface="Arial" panose="020B0604020202020204" pitchFamily="34" charset="0"/>
              <a:buChar char="•"/>
            </a:pPr>
            <a:endParaRPr lang="en-US" b="1" i="0" dirty="0"/>
          </a:p>
          <a:p>
            <a:endParaRPr lang="en-US" dirty="0"/>
          </a:p>
        </p:txBody>
      </p:sp>
      <p:sp>
        <p:nvSpPr>
          <p:cNvPr id="4" name="Slide Number Placeholder 3">
            <a:extLst>
              <a:ext uri="{FF2B5EF4-FFF2-40B4-BE49-F238E27FC236}">
                <a16:creationId xmlns:a16="http://schemas.microsoft.com/office/drawing/2014/main" id="{6E4F8C85-282E-E882-EF76-41E9D9F6F22F}"/>
              </a:ext>
            </a:extLst>
          </p:cNvPr>
          <p:cNvSpPr>
            <a:spLocks noGrp="1"/>
          </p:cNvSpPr>
          <p:nvPr>
            <p:ph type="sldNum" sz="quarter" idx="5"/>
          </p:nvPr>
        </p:nvSpPr>
        <p:spPr/>
        <p:txBody>
          <a:bodyPr/>
          <a:lstStyle/>
          <a:p>
            <a:fld id="{87732B79-5CB7-41B4-BD50-518FD2A8B17B}" type="slidenum">
              <a:rPr lang="en-US" smtClean="0"/>
              <a:t>19</a:t>
            </a:fld>
            <a:endParaRPr lang="en-US"/>
          </a:p>
        </p:txBody>
      </p:sp>
    </p:spTree>
    <p:extLst>
      <p:ext uri="{BB962C8B-B14F-4D97-AF65-F5344CB8AC3E}">
        <p14:creationId xmlns:p14="http://schemas.microsoft.com/office/powerpoint/2010/main" val="356690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slide to provide a </a:t>
            </a:r>
            <a:r>
              <a:rPr lang="en-US" b="0" dirty="0"/>
              <a:t>clear roadmap of the module structure</a:t>
            </a:r>
          </a:p>
          <a:p>
            <a:pPr marL="171450" indent="-171450">
              <a:buFont typeface="Arial" panose="020B0604020202020204" pitchFamily="34" charset="0"/>
              <a:buChar char="•"/>
            </a:pPr>
            <a:r>
              <a:rPr lang="en-US" b="0" dirty="0"/>
              <a:t>Reinforce that this is application-focused training, not a lecture on legal jargon</a:t>
            </a:r>
          </a:p>
          <a:p>
            <a:pPr marL="171450" indent="-171450">
              <a:buFont typeface="Arial" panose="020B0604020202020204" pitchFamily="34" charset="0"/>
              <a:buChar char="•"/>
            </a:pPr>
            <a:r>
              <a:rPr lang="en-US" b="0" dirty="0"/>
              <a:t>Emphasize that each section is designed to build confidence in recognizing, handling, and preventing HIPAA-related issues</a:t>
            </a:r>
          </a:p>
          <a:p>
            <a:pPr marL="171450" indent="-171450">
              <a:buFont typeface="Arial" panose="020B0604020202020204" pitchFamily="34" charset="0"/>
              <a:buChar char="•"/>
            </a:pPr>
            <a:r>
              <a:rPr lang="en-US" b="0" dirty="0"/>
              <a:t>Keep the tone supportive and conversational - this module is meant to empower, not </a:t>
            </a:r>
            <a:r>
              <a:rPr lang="en-US" dirty="0"/>
              <a:t>intimidate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“Here’s a quick look at what we’ll be covering in this HIPAA Compliance Review.</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We’ll start with the basics - what HIPAA is and how Protected Health Information, or PHI, shows up in your work. Then we’ll dig into where things often go wrong, like accessing information out of curiosity or sending data the wrong way.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We’ll explore best practices to avoid unintentional breaches, review real-life scenarios, and talk about what to do if something happens - whether you’re involved or just aware.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Everything we cover will tie back </a:t>
            </a:r>
            <a:r>
              <a:rPr lang="en-US" b="0" dirty="0"/>
              <a:t>to your role in protecting an individual's information and maintaining trust in the work we do.”</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b="1" dirty="0"/>
              <a:t>PHI Overview:</a:t>
            </a:r>
            <a:r>
              <a:rPr lang="en-US" dirty="0"/>
              <a:t> What counts as PHI and why it matters</a:t>
            </a:r>
          </a:p>
          <a:p>
            <a:pPr marL="171450" indent="-171450">
              <a:buFont typeface="Arial" panose="020B0604020202020204" pitchFamily="34" charset="0"/>
              <a:buChar char="•"/>
            </a:pPr>
            <a:r>
              <a:rPr lang="en-US" b="1" dirty="0"/>
              <a:t>Accessing PHI:</a:t>
            </a:r>
            <a:r>
              <a:rPr lang="en-US" dirty="0"/>
              <a:t> Who can access what, and when</a:t>
            </a:r>
          </a:p>
          <a:p>
            <a:pPr marL="171450" indent="-171450">
              <a:buFont typeface="Arial" panose="020B0604020202020204" pitchFamily="34" charset="0"/>
              <a:buChar char="•"/>
            </a:pPr>
            <a:r>
              <a:rPr lang="en-US" b="1" dirty="0"/>
              <a:t>Common Pitfalls:</a:t>
            </a:r>
            <a:r>
              <a:rPr lang="en-US" dirty="0"/>
              <a:t> Everyday missteps that can lead to violations</a:t>
            </a:r>
          </a:p>
          <a:p>
            <a:pPr marL="171450" indent="-171450">
              <a:buFont typeface="Arial" panose="020B0604020202020204" pitchFamily="34" charset="0"/>
              <a:buChar char="•"/>
            </a:pPr>
            <a:r>
              <a:rPr lang="en-US" b="1" dirty="0"/>
              <a:t>Best Practices:</a:t>
            </a:r>
            <a:r>
              <a:rPr lang="en-US" dirty="0"/>
              <a:t> Practical steps to prevent breaches before they happen</a:t>
            </a:r>
          </a:p>
          <a:p>
            <a:pPr marL="171450" indent="-171450">
              <a:buFont typeface="Arial" panose="020B0604020202020204" pitchFamily="34" charset="0"/>
              <a:buChar char="•"/>
            </a:pPr>
            <a:r>
              <a:rPr lang="en-US" b="1" dirty="0"/>
              <a:t>HIPAA Scenarios:</a:t>
            </a:r>
            <a:r>
              <a:rPr lang="en-US" dirty="0"/>
              <a:t> Realistic cases to apply what you’ve learned</a:t>
            </a:r>
          </a:p>
          <a:p>
            <a:pPr marL="171450" indent="-171450">
              <a:buFont typeface="Arial" panose="020B0604020202020204" pitchFamily="34" charset="0"/>
              <a:buChar char="•"/>
            </a:pPr>
            <a:r>
              <a:rPr lang="en-US" b="1" dirty="0"/>
              <a:t>HIPAA Violations:</a:t>
            </a:r>
            <a:r>
              <a:rPr lang="en-US" dirty="0"/>
              <a:t> How to respond and report, and what happens next</a:t>
            </a:r>
          </a:p>
          <a:p>
            <a:pPr marL="171450" indent="-171450">
              <a:buFont typeface="Arial" panose="020B0604020202020204" pitchFamily="34" charset="0"/>
              <a:buChar char="•"/>
            </a:pPr>
            <a:r>
              <a:rPr lang="en-US" b="1" dirty="0"/>
              <a:t>Recap &amp; Key Takeaways:</a:t>
            </a:r>
            <a:r>
              <a:rPr lang="en-US" dirty="0"/>
              <a:t> Pulling everything together into usable action items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HIPAA isn’t just a law - it’s part of how we maintain trust with an individual's and providers</a:t>
            </a:r>
          </a:p>
          <a:p>
            <a:pPr marL="171450" indent="-171450">
              <a:buFont typeface="Arial" panose="020B0604020202020204" pitchFamily="34" charset="0"/>
              <a:buChar char="•"/>
            </a:pPr>
            <a:r>
              <a:rPr lang="en-US" dirty="0"/>
              <a:t>This module will focus on </a:t>
            </a:r>
            <a:r>
              <a:rPr lang="en-US" b="0" dirty="0"/>
              <a:t>what’s relevant to you, not just what’s required</a:t>
            </a:r>
          </a:p>
          <a:p>
            <a:pPr marL="171450" indent="-171450">
              <a:buFont typeface="Arial" panose="020B0604020202020204" pitchFamily="34" charset="0"/>
              <a:buChar char="•"/>
            </a:pPr>
            <a:r>
              <a:rPr lang="en-US" b="0" dirty="0"/>
              <a:t>Be prepared to engage in scenario-based learning - your insights matter!</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“Let’s take a look at the learning objectives so you know exactly what you’ll be able to do by the end of this module.”</a:t>
            </a:r>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2</a:t>
            </a:fld>
            <a:endParaRPr lang="en-US"/>
          </a:p>
        </p:txBody>
      </p:sp>
    </p:spTree>
    <p:extLst>
      <p:ext uri="{BB962C8B-B14F-4D97-AF65-F5344CB8AC3E}">
        <p14:creationId xmlns:p14="http://schemas.microsoft.com/office/powerpoint/2010/main" val="831082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3FEEE-8F63-1929-88B0-06A787EBF8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07C22B-B9A1-16CD-3EE0-4DF591514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39ADA-5A89-5208-10B0-98F62B86AE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as a </a:t>
            </a:r>
            <a:r>
              <a:rPr lang="en-US" b="0" dirty="0"/>
              <a:t>practice and reflection opportunity - not a quiz</a:t>
            </a:r>
          </a:p>
          <a:p>
            <a:pPr marL="171450" indent="-171450">
              <a:buFont typeface="Arial" panose="020B0604020202020204" pitchFamily="34" charset="0"/>
              <a:buChar char="•"/>
            </a:pPr>
            <a:r>
              <a:rPr lang="en-US" b="0" dirty="0"/>
              <a:t>Create a safe space for participants to engage, speak up, and think through gray areas</a:t>
            </a:r>
          </a:p>
          <a:p>
            <a:pPr marL="171450" indent="-171450">
              <a:buFont typeface="Arial" panose="020B0604020202020204" pitchFamily="34" charset="0"/>
              <a:buChar char="•"/>
            </a:pPr>
            <a:r>
              <a:rPr lang="en-US" b="0" dirty="0"/>
              <a:t>Emphasize that scenarios are meant to build awareness and confidence, not test perfection</a:t>
            </a:r>
          </a:p>
          <a:p>
            <a:pPr marL="171450" indent="-171450">
              <a:buFont typeface="Arial" panose="020B0604020202020204" pitchFamily="34" charset="0"/>
              <a:buChar char="•"/>
            </a:pPr>
            <a:r>
              <a:rPr lang="en-US" b="0" dirty="0"/>
              <a:t>Encourage group discussion or small breakouts (depending on time and format)</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“Now we’re going to review some realistic HIPAA scenarios - these are situations that could happen to any of us. We’ll read through each one and talk about what went wrong, what could’ve been done differently, and what the appropriate response would be.”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“There’s no pressure to get it ‘right’ - the goal is to get comfortable thinking critically and responding thoughtfully </a:t>
            </a:r>
            <a:r>
              <a:rPr lang="en-US" dirty="0"/>
              <a:t>when privacy issues come up.”</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 / Example Scenarios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i="0" dirty="0"/>
              <a:t>Scenario 3 – Caller Verification Skipped</a:t>
            </a:r>
            <a:br>
              <a:rPr lang="en-US" i="0" dirty="0"/>
            </a:br>
            <a:r>
              <a:rPr lang="en-US" i="0" dirty="0"/>
              <a:t>A rep speaks with someone who claims to be the individual’s caregiver but doesn’t verify identity before discussing PHI.</a:t>
            </a:r>
          </a:p>
          <a:p>
            <a:pPr marL="628650" lvl="1" indent="-171450">
              <a:buFont typeface="Arial" panose="020B0604020202020204" pitchFamily="34" charset="0"/>
              <a:buChar char="•"/>
            </a:pPr>
            <a:r>
              <a:rPr lang="en-US" i="0" dirty="0"/>
              <a:t>What HIPAA principles were overlooked?</a:t>
            </a:r>
          </a:p>
          <a:p>
            <a:pPr marL="628650" lvl="1" indent="-171450">
              <a:buFont typeface="Arial" panose="020B0604020202020204" pitchFamily="34" charset="0"/>
              <a:buChar char="•"/>
            </a:pPr>
            <a:r>
              <a:rPr lang="en-US" i="0" dirty="0"/>
              <a:t>What could the consequences be?</a:t>
            </a:r>
            <a:br>
              <a:rPr lang="en-US" i="0" dirty="0"/>
            </a:br>
            <a:r>
              <a:rPr lang="en-US" b="1" i="0" dirty="0"/>
              <a:t>Takeaway:</a:t>
            </a:r>
            <a:r>
              <a:rPr lang="en-US" i="0" dirty="0"/>
              <a:t> Always follow authentication protocols before disclosing information.</a:t>
            </a:r>
          </a:p>
          <a:p>
            <a:pPr marL="171450" indent="-171450">
              <a:buFont typeface="Arial" panose="020B0604020202020204" pitchFamily="34" charset="0"/>
              <a:buChar char="•"/>
            </a:pPr>
            <a:endParaRPr lang="en-US" b="1" i="0" dirty="0"/>
          </a:p>
          <a:p>
            <a:endParaRPr lang="en-US" dirty="0"/>
          </a:p>
        </p:txBody>
      </p:sp>
      <p:sp>
        <p:nvSpPr>
          <p:cNvPr id="4" name="Slide Number Placeholder 3">
            <a:extLst>
              <a:ext uri="{FF2B5EF4-FFF2-40B4-BE49-F238E27FC236}">
                <a16:creationId xmlns:a16="http://schemas.microsoft.com/office/drawing/2014/main" id="{45C25146-D1BA-83E6-C318-65193DBAE6B0}"/>
              </a:ext>
            </a:extLst>
          </p:cNvPr>
          <p:cNvSpPr>
            <a:spLocks noGrp="1"/>
          </p:cNvSpPr>
          <p:nvPr>
            <p:ph type="sldNum" sz="quarter" idx="5"/>
          </p:nvPr>
        </p:nvSpPr>
        <p:spPr/>
        <p:txBody>
          <a:bodyPr/>
          <a:lstStyle/>
          <a:p>
            <a:fld id="{87732B79-5CB7-41B4-BD50-518FD2A8B17B}" type="slidenum">
              <a:rPr lang="en-US" smtClean="0"/>
              <a:t>20</a:t>
            </a:fld>
            <a:endParaRPr lang="en-US"/>
          </a:p>
        </p:txBody>
      </p:sp>
    </p:spTree>
    <p:extLst>
      <p:ext uri="{BB962C8B-B14F-4D97-AF65-F5344CB8AC3E}">
        <p14:creationId xmlns:p14="http://schemas.microsoft.com/office/powerpoint/2010/main" val="503409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FCF78-60EE-DD39-0715-19D628CCA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88905-9D55-8737-8A64-3BAB07C88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94037-BC19-9350-32B1-BE2EF547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as a </a:t>
            </a:r>
            <a:r>
              <a:rPr lang="en-US" b="0" dirty="0"/>
              <a:t>practice and reflection opportunity - not a quiz</a:t>
            </a:r>
          </a:p>
          <a:p>
            <a:pPr marL="171450" indent="-171450">
              <a:buFont typeface="Arial" panose="020B0604020202020204" pitchFamily="34" charset="0"/>
              <a:buChar char="•"/>
            </a:pPr>
            <a:r>
              <a:rPr lang="en-US" b="0" dirty="0"/>
              <a:t>Create a safe space for participants to engage, speak up, and think through gray areas</a:t>
            </a:r>
          </a:p>
          <a:p>
            <a:pPr marL="171450" indent="-171450">
              <a:buFont typeface="Arial" panose="020B0604020202020204" pitchFamily="34" charset="0"/>
              <a:buChar char="•"/>
            </a:pPr>
            <a:r>
              <a:rPr lang="en-US" b="0" dirty="0"/>
              <a:t>Emphasize that scenarios are meant to build awareness and confidence, not test perfection</a:t>
            </a:r>
          </a:p>
          <a:p>
            <a:pPr marL="171450" indent="-171450">
              <a:buFont typeface="Arial" panose="020B0604020202020204" pitchFamily="34" charset="0"/>
              <a:buChar char="•"/>
            </a:pPr>
            <a:r>
              <a:rPr lang="en-US" b="0" dirty="0"/>
              <a:t>Encourage group discussion or small breakouts (depending on time and format)</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“Now we’re going to review some realistic HIPAA scenarios - these are situations that could happen to any of us. We’ll read through each one and talk about what went wrong, what could’ve been done differently, and what the appropriate response would be.”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“There’s no pressure to get it ‘right’ - the goal is to get comfortable thinking critically and responding thoughtfully </a:t>
            </a:r>
            <a:r>
              <a:rPr lang="en-US" dirty="0"/>
              <a:t>when privacy issues come up.”</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 / Example Scenarios</a:t>
            </a:r>
          </a:p>
          <a:p>
            <a:pPr marL="0" indent="0">
              <a:buFont typeface="Arial" panose="020B0604020202020204" pitchFamily="34" charset="0"/>
              <a:buNone/>
            </a:pPr>
            <a:endParaRPr lang="en-US" b="1" i="0" dirty="0"/>
          </a:p>
          <a:p>
            <a:pPr marL="171450" indent="-171450">
              <a:buFont typeface="Arial" panose="020B0604020202020204" pitchFamily="34" charset="0"/>
              <a:buChar char="•"/>
            </a:pPr>
            <a:r>
              <a:rPr lang="en-US" b="1" i="0" dirty="0"/>
              <a:t>Scenario 4 – Curiosity Access</a:t>
            </a:r>
            <a:br>
              <a:rPr lang="en-US" i="0" dirty="0"/>
            </a:br>
            <a:r>
              <a:rPr lang="en-US" i="0" dirty="0"/>
              <a:t>A team member looks up a former individual’s record just to “see how things ended up.”</a:t>
            </a:r>
          </a:p>
          <a:p>
            <a:pPr marL="628650" lvl="1" indent="-171450">
              <a:buFont typeface="Arial" panose="020B0604020202020204" pitchFamily="34" charset="0"/>
              <a:buChar char="•"/>
            </a:pPr>
            <a:r>
              <a:rPr lang="en-US" i="0" dirty="0"/>
              <a:t>Even if they didn’t share or act on the info - what’s the problem?</a:t>
            </a:r>
            <a:br>
              <a:rPr lang="en-US" i="0" dirty="0"/>
            </a:br>
            <a:r>
              <a:rPr lang="en-US" b="1" i="0" dirty="0"/>
              <a:t>Takeaway:</a:t>
            </a:r>
            <a:r>
              <a:rPr lang="en-US" i="0" dirty="0"/>
              <a:t> If it’s not part of your job today, it’s not yours to access.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171450" indent="-171450">
              <a:buFont typeface="Arial" panose="020B0604020202020204" pitchFamily="34" charset="0"/>
              <a:buChar char="•"/>
            </a:pPr>
            <a:r>
              <a:rPr lang="en-US"/>
              <a:t>These </a:t>
            </a:r>
            <a:r>
              <a:rPr lang="en-US" dirty="0"/>
              <a:t>scenarios show how </a:t>
            </a:r>
            <a:r>
              <a:rPr lang="en-US" b="0" dirty="0"/>
              <a:t>routine tasks can turn risky without intention or awareness</a:t>
            </a:r>
          </a:p>
          <a:p>
            <a:pPr marL="171450" indent="-171450">
              <a:buFont typeface="Arial" panose="020B0604020202020204" pitchFamily="34" charset="0"/>
              <a:buChar char="•"/>
            </a:pPr>
            <a:r>
              <a:rPr lang="en-US" b="0" dirty="0"/>
              <a:t>Small actions - like pausing, verifying, and reporting - make a big difference</a:t>
            </a:r>
          </a:p>
          <a:p>
            <a:pPr marL="171450" indent="-171450">
              <a:buFont typeface="Arial" panose="020B0604020202020204" pitchFamily="34" charset="0"/>
              <a:buChar char="•"/>
            </a:pPr>
            <a:r>
              <a:rPr lang="en-US" b="0" dirty="0"/>
              <a:t>When in doubt: don’t guess, don’t wait - escalate or ask</a:t>
            </a:r>
          </a:p>
          <a:p>
            <a:endParaRPr lang="en-US" b="1" dirty="0"/>
          </a:p>
          <a:p>
            <a:r>
              <a:rPr lang="en-US" b="1" dirty="0"/>
              <a:t>Transition Statement: </a:t>
            </a:r>
            <a:r>
              <a:rPr lang="en-US" dirty="0"/>
              <a:t>“Great job working through those scenarios - they really highlight how HIPAA compliance shows up in everyday moments. To close out this module, let’s take a moment to recap the key takeaways and reflect on how we can put this knowledge into practice moving forward.”</a:t>
            </a:r>
          </a:p>
          <a:p>
            <a:endParaRPr lang="en-US" dirty="0"/>
          </a:p>
        </p:txBody>
      </p:sp>
      <p:sp>
        <p:nvSpPr>
          <p:cNvPr id="4" name="Slide Number Placeholder 3">
            <a:extLst>
              <a:ext uri="{FF2B5EF4-FFF2-40B4-BE49-F238E27FC236}">
                <a16:creationId xmlns:a16="http://schemas.microsoft.com/office/drawing/2014/main" id="{70A13F3D-2334-D286-0189-32D11CA1FCD1}"/>
              </a:ext>
            </a:extLst>
          </p:cNvPr>
          <p:cNvSpPr>
            <a:spLocks noGrp="1"/>
          </p:cNvSpPr>
          <p:nvPr>
            <p:ph type="sldNum" sz="quarter" idx="5"/>
          </p:nvPr>
        </p:nvSpPr>
        <p:spPr/>
        <p:txBody>
          <a:bodyPr/>
          <a:lstStyle/>
          <a:p>
            <a:fld id="{87732B79-5CB7-41B4-BD50-518FD2A8B17B}" type="slidenum">
              <a:rPr lang="en-US" smtClean="0"/>
              <a:t>21</a:t>
            </a:fld>
            <a:endParaRPr lang="en-US"/>
          </a:p>
        </p:txBody>
      </p:sp>
    </p:spTree>
    <p:extLst>
      <p:ext uri="{BB962C8B-B14F-4D97-AF65-F5344CB8AC3E}">
        <p14:creationId xmlns:p14="http://schemas.microsoft.com/office/powerpoint/2010/main" val="3172837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slide to summarize the core learnings and reinforce practical application.</a:t>
            </a:r>
          </a:p>
          <a:p>
            <a:pPr marL="171450" indent="-171450">
              <a:buFont typeface="Arial" panose="020B0604020202020204" pitchFamily="34" charset="0"/>
              <a:buChar char="•"/>
            </a:pPr>
            <a:r>
              <a:rPr lang="en-US" dirty="0"/>
              <a:t>Invite participants to reflect on what stood out to them and how they'll apply it.</a:t>
            </a:r>
          </a:p>
          <a:p>
            <a:pPr marL="171450" indent="-171450">
              <a:buFont typeface="Arial" panose="020B0604020202020204" pitchFamily="34" charset="0"/>
              <a:buChar char="•"/>
            </a:pPr>
            <a:r>
              <a:rPr lang="en-US" dirty="0"/>
              <a:t>Open the floor for any final questions or clarifications before moving on or closing the session.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"Let’s wrap up with a few key takeaways from the HIPAA Compliance Review. These are the guardrails that help protect our individuals, our company, and you as a professional. Keeping HIPAA top of mind isn’t just a regulatory requirement - it’s a reflection of our values and our shared responsibility."</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PHI Is Everywhere</a:t>
            </a:r>
            <a:r>
              <a:rPr lang="en-US" dirty="0"/>
              <a:t>: From phone calls to emails to open screens - PHI can show up in expected and unexpected places. Be alert and intentional.</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Access Must Be Purposeful</a:t>
            </a:r>
            <a:r>
              <a:rPr lang="en-US" dirty="0"/>
              <a:t>: Just because you </a:t>
            </a:r>
            <a:r>
              <a:rPr lang="en-US" i="1" dirty="0"/>
              <a:t>can</a:t>
            </a:r>
            <a:r>
              <a:rPr lang="en-US" dirty="0"/>
              <a:t> access something doesn’t mean you </a:t>
            </a:r>
            <a:r>
              <a:rPr lang="en-US" i="1" dirty="0"/>
              <a:t>should</a:t>
            </a:r>
            <a:r>
              <a:rPr lang="en-US" dirty="0"/>
              <a:t>. Follow the </a:t>
            </a:r>
            <a:r>
              <a:rPr lang="en-US" b="1" dirty="0"/>
              <a:t>need-to-know</a:t>
            </a:r>
            <a:r>
              <a:rPr lang="en-US" dirty="0"/>
              <a:t> rule every time.</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Mistakes Happen - Respond the Right Way</a:t>
            </a:r>
            <a:r>
              <a:rPr lang="en-US" dirty="0"/>
              <a:t>: If you make or witness a mistake, report it immediately using the </a:t>
            </a:r>
            <a:r>
              <a:rPr lang="en-US" b="1" dirty="0"/>
              <a:t>Nonconformance Form</a:t>
            </a:r>
            <a:r>
              <a:rPr lang="en-US" dirty="0"/>
              <a:t>. Timely reporting allows for corrective action and protects everyone involved.</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Best Practices = Prevention</a:t>
            </a:r>
            <a:r>
              <a:rPr lang="en-US" dirty="0"/>
              <a:t>:</a:t>
            </a:r>
          </a:p>
          <a:p>
            <a:pPr marL="628650" lvl="1" indent="-171450">
              <a:buFont typeface="Arial" panose="020B0604020202020204" pitchFamily="34" charset="0"/>
              <a:buChar char="•"/>
            </a:pPr>
            <a:r>
              <a:rPr lang="en-US" dirty="0"/>
              <a:t>Lock your screens.</a:t>
            </a:r>
          </a:p>
          <a:p>
            <a:pPr marL="628650" lvl="1" indent="-171450">
              <a:buFont typeface="Arial" panose="020B0604020202020204" pitchFamily="34" charset="0"/>
              <a:buChar char="•"/>
            </a:pPr>
            <a:r>
              <a:rPr lang="en-US" dirty="0"/>
              <a:t>Double-check recipient info before sending emails.</a:t>
            </a:r>
          </a:p>
          <a:p>
            <a:pPr marL="628650" lvl="1" indent="-171450">
              <a:buFont typeface="Arial" panose="020B0604020202020204" pitchFamily="34" charset="0"/>
              <a:buChar char="•"/>
            </a:pPr>
            <a:r>
              <a:rPr lang="en-US" dirty="0"/>
              <a:t>Authenticate all callers before disclosing PHI.</a:t>
            </a:r>
          </a:p>
          <a:p>
            <a:pPr marL="628650" lvl="1" indent="-171450">
              <a:buFont typeface="Arial" panose="020B0604020202020204" pitchFamily="34" charset="0"/>
              <a:buChar char="•"/>
            </a:pPr>
            <a:r>
              <a:rPr lang="en-US" dirty="0"/>
              <a:t>Avoid discussing individual details in shared or virtual spaces.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Empower Yourself</a:t>
            </a:r>
            <a:r>
              <a:rPr lang="en-US" dirty="0"/>
              <a:t>: You now have the knowledge and tools to protect individual information and take immediate action if something doesn’t seem right.</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Compliance isn’t just policy - it’s daily practice.</a:t>
            </a:r>
          </a:p>
          <a:p>
            <a:pPr marL="171450" indent="-171450">
              <a:buFont typeface="Arial" panose="020B0604020202020204" pitchFamily="34" charset="0"/>
              <a:buChar char="•"/>
            </a:pPr>
            <a:r>
              <a:rPr lang="en-US" dirty="0"/>
              <a:t>Your role matters in protecting individual privacy and maintaining trust.</a:t>
            </a:r>
          </a:p>
          <a:p>
            <a:pPr marL="171450" indent="-171450">
              <a:buFont typeface="Arial" panose="020B0604020202020204" pitchFamily="34" charset="0"/>
              <a:buChar char="•"/>
            </a:pPr>
            <a:r>
              <a:rPr lang="en-US" dirty="0"/>
              <a:t>When in doubt, pause and ask. It's better to confirm than to compromise.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“Thank you for engaging with this important topic. As we move forward, let’s commit to carrying these best practices into every interaction. Our individuals are counting on us - and so is each other.”</a:t>
            </a:r>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22</a:t>
            </a:fld>
            <a:endParaRPr lang="en-US"/>
          </a:p>
        </p:txBody>
      </p:sp>
    </p:spTree>
    <p:extLst>
      <p:ext uri="{BB962C8B-B14F-4D97-AF65-F5344CB8AC3E}">
        <p14:creationId xmlns:p14="http://schemas.microsoft.com/office/powerpoint/2010/main" val="223139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Facilitator Notes/Insights to Speak to:</a:t>
            </a:r>
          </a:p>
          <a:p>
            <a:endParaRPr lang="en-US" dirty="0"/>
          </a:p>
          <a:p>
            <a:pPr marL="171450" indent="-171450">
              <a:buFont typeface="Arial" panose="020B0604020202020204" pitchFamily="34" charset="0"/>
              <a:buChar char="•"/>
            </a:pPr>
            <a:r>
              <a:rPr lang="en-US" dirty="0"/>
              <a:t>Briefly introduce each objective, reinforcing how it ties directly to what participants encounter in their day-to-day work</a:t>
            </a:r>
          </a:p>
          <a:p>
            <a:pPr marL="171450" indent="-171450">
              <a:buFont typeface="Arial" panose="020B0604020202020204" pitchFamily="34" charset="0"/>
              <a:buChar char="•"/>
            </a:pPr>
            <a:r>
              <a:rPr lang="en-US" dirty="0"/>
              <a:t>Highlight that the training is </a:t>
            </a:r>
            <a:r>
              <a:rPr lang="en-US" b="0" dirty="0"/>
              <a:t>practical and action-based - not theoretical or legalese-heavy</a:t>
            </a:r>
          </a:p>
          <a:p>
            <a:pPr marL="171450" indent="-171450">
              <a:buFont typeface="Arial" panose="020B0604020202020204" pitchFamily="34" charset="0"/>
              <a:buChar char="•"/>
            </a:pPr>
            <a:r>
              <a:rPr lang="en-US" b="0" dirty="0"/>
              <a:t>Encourage questions or curiosity throughout, especially around </a:t>
            </a:r>
            <a:r>
              <a:rPr lang="en-US" dirty="0"/>
              <a:t>scenarios they’ve seen or experienced</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“Before we get started, here are the learning objectives that will guide this training.”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“First, we’ll define what Protected Health Information is and talk about the difference between appropriate and inappropriate access. This helps set the foundation for everything else.”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“Then, we’ll look at HIPAA best practices in action - what you can do in your daily tasks to avoid accidental breaches.”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“Finally, we’ll walk through what to do if something does happen - how to report it, who to talk to, and how to protect an </a:t>
            </a:r>
            <a:r>
              <a:rPr lang="en-US"/>
              <a:t>individual’s information </a:t>
            </a:r>
            <a:r>
              <a:rPr lang="en-US" dirty="0"/>
              <a:t>and the organization in the process.”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These objectives represent </a:t>
            </a:r>
            <a:r>
              <a:rPr lang="en-US" b="0" dirty="0"/>
              <a:t>what you’ll be able to do confidently by the end of the module</a:t>
            </a:r>
          </a:p>
          <a:p>
            <a:pPr marL="171450" indent="-171450">
              <a:buFont typeface="Arial" panose="020B0604020202020204" pitchFamily="34" charset="0"/>
              <a:buChar char="•"/>
            </a:pPr>
            <a:r>
              <a:rPr lang="en-US" b="0" dirty="0"/>
              <a:t>They reflect the most common HIPAA challenges in non-clinical roles</a:t>
            </a:r>
          </a:p>
          <a:p>
            <a:pPr marL="171450" indent="-171450">
              <a:buFont typeface="Arial" panose="020B0604020202020204" pitchFamily="34" charset="0"/>
              <a:buChar char="•"/>
            </a:pPr>
            <a:r>
              <a:rPr lang="en-US" b="0" dirty="0"/>
              <a:t>Expect to learn through real-world examples, scenarios, and reflection exercises</a:t>
            </a:r>
          </a:p>
          <a:p>
            <a:pPr marL="171450" indent="-171450">
              <a:buFont typeface="Arial" panose="020B0604020202020204" pitchFamily="34" charset="0"/>
              <a:buChar char="•"/>
            </a:pPr>
            <a:r>
              <a:rPr lang="en-US" b="0" dirty="0"/>
              <a:t>Each objective builds toward improving compliance, awareness, and trust</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This is about </a:t>
            </a:r>
            <a:r>
              <a:rPr lang="en-US" b="0" dirty="0"/>
              <a:t>practical, everyday HIPAA awareness</a:t>
            </a:r>
          </a:p>
          <a:p>
            <a:pPr marL="171450" indent="-171450">
              <a:buFont typeface="Arial" panose="020B0604020202020204" pitchFamily="34" charset="0"/>
              <a:buChar char="•"/>
            </a:pPr>
            <a:r>
              <a:rPr lang="en-US" b="0" dirty="0"/>
              <a:t>The module is designed to help participants feel prepared, not just informed</a:t>
            </a:r>
          </a:p>
          <a:p>
            <a:pPr marL="171450" indent="-171450">
              <a:buFont typeface="Arial" panose="020B0604020202020204" pitchFamily="34" charset="0"/>
              <a:buChar char="•"/>
            </a:pPr>
            <a:r>
              <a:rPr lang="en-US" b="0" dirty="0"/>
              <a:t>Encourage an open mindset and active participation - </a:t>
            </a:r>
            <a:r>
              <a:rPr lang="en-US" dirty="0"/>
              <a:t>everyone benefits when HIPAA is taken seriously</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“Let’s start with the foundation of HIPAA compliance - understanding what PHI is and why protecting it matters.”</a:t>
            </a:r>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3</a:t>
            </a:fld>
            <a:endParaRPr lang="en-US"/>
          </a:p>
        </p:txBody>
      </p:sp>
    </p:spTree>
    <p:extLst>
      <p:ext uri="{BB962C8B-B14F-4D97-AF65-F5344CB8AC3E}">
        <p14:creationId xmlns:p14="http://schemas.microsoft.com/office/powerpoint/2010/main" val="3629921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slide to clearly define </a:t>
            </a:r>
            <a:r>
              <a:rPr lang="en-US" b="0" dirty="0"/>
              <a:t>Protected Health Information (PHI) in a way that connects with participants' real-world tasks</a:t>
            </a:r>
          </a:p>
          <a:p>
            <a:pPr marL="171450" indent="-171450">
              <a:buFont typeface="Arial" panose="020B0604020202020204" pitchFamily="34" charset="0"/>
              <a:buChar char="•"/>
            </a:pPr>
            <a:r>
              <a:rPr lang="en-US" b="0" dirty="0"/>
              <a:t>Emphasize that PHI isn't just medical records - it includes verbal conversations, emails, and even sticky notes</a:t>
            </a:r>
          </a:p>
          <a:p>
            <a:pPr marL="171450" indent="-171450">
              <a:buFont typeface="Arial" panose="020B0604020202020204" pitchFamily="34" charset="0"/>
              <a:buChar char="•"/>
            </a:pPr>
            <a:r>
              <a:rPr lang="en-US" b="0" dirty="0"/>
              <a:t>Ensure participants understand that HIPAA applies across all formats: verbal</a:t>
            </a:r>
            <a:r>
              <a:rPr lang="en-US" dirty="0"/>
              <a:t>, written, and electronic</a:t>
            </a:r>
          </a:p>
          <a:p>
            <a:pPr marL="171450" indent="-171450">
              <a:buFont typeface="Arial" panose="020B0604020202020204" pitchFamily="34" charset="0"/>
              <a:buChar char="•"/>
            </a:pPr>
            <a:r>
              <a:rPr lang="en-US" dirty="0"/>
              <a:t>Reinforce that identifying PHI correctly is the first step to preventing a violation</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Engagement Prompt: </a:t>
            </a:r>
            <a:r>
              <a:rPr lang="en-US" b="0" dirty="0"/>
              <a:t>“Can anyone name a few examples of PHI you might come across in your individual role?” (Pause to allow a few examples, and affirm or clarify as needed)</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“One of the most important things we can do to stay compliant is to recognize PHI when we see it. Protected Health Information includes anything that can identify an individual - name, date of birth, medical record number, diagnosis, insurance details - even if it doesn’t seem ‘sensitive.’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It’s also important to remember that PHI exists in a variety of formats - not just in medical charts or written forms. It can show up in emails, over the phone, in faxes, or on screens left open.”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PHI includes </a:t>
            </a:r>
            <a:r>
              <a:rPr lang="en-US" b="0" dirty="0"/>
              <a:t>18 identifiers </a:t>
            </a:r>
            <a:r>
              <a:rPr lang="en-US" dirty="0"/>
              <a:t>such as name, address, email, phone number, SSN, insurance ID, and medical conditions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PHI can be:</a:t>
            </a:r>
          </a:p>
          <a:p>
            <a:pPr marL="628650" lvl="1" indent="-171450">
              <a:buFont typeface="Arial" panose="020B0604020202020204" pitchFamily="34" charset="0"/>
              <a:buChar char="•"/>
            </a:pPr>
            <a:r>
              <a:rPr lang="en-US" b="1" dirty="0"/>
              <a:t>Verbal</a:t>
            </a:r>
            <a:r>
              <a:rPr lang="en-US" dirty="0"/>
              <a:t> (e.g., saying a n individual’s full name and treatment over the phone)</a:t>
            </a:r>
          </a:p>
          <a:p>
            <a:pPr marL="628650" lvl="1" indent="-171450">
              <a:buFont typeface="Arial" panose="020B0604020202020204" pitchFamily="34" charset="0"/>
              <a:buChar char="•"/>
            </a:pPr>
            <a:r>
              <a:rPr lang="en-US" b="1" dirty="0"/>
              <a:t>Written</a:t>
            </a:r>
            <a:r>
              <a:rPr lang="en-US" dirty="0"/>
              <a:t> (e.g., handwritten notes or documents)</a:t>
            </a:r>
          </a:p>
          <a:p>
            <a:pPr marL="628650" lvl="1" indent="-171450">
              <a:buFont typeface="Arial" panose="020B0604020202020204" pitchFamily="34" charset="0"/>
              <a:buChar char="•"/>
            </a:pPr>
            <a:r>
              <a:rPr lang="en-US" b="1" dirty="0"/>
              <a:t>Electronic</a:t>
            </a:r>
            <a:r>
              <a:rPr lang="en-US" dirty="0"/>
              <a:t> (e.g., emails, shared files, system screens)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Unintentional </a:t>
            </a:r>
            <a:r>
              <a:rPr lang="en-US" b="0" dirty="0"/>
              <a:t>exposure of PHI (even without malicious intent) can be a HIPAA violation</a:t>
            </a:r>
          </a:p>
          <a:p>
            <a:pPr marL="171450" indent="-171450">
              <a:buFont typeface="Arial" panose="020B0604020202020204" pitchFamily="34" charset="0"/>
              <a:buChar char="•"/>
            </a:pPr>
            <a:r>
              <a:rPr lang="en-US" b="0" dirty="0"/>
              <a:t>Minimum necessary access is always the rule - more on that in upcoming slides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interact with PHI more often than you may realize</a:t>
            </a:r>
          </a:p>
          <a:p>
            <a:pPr marL="171450" indent="-171450">
              <a:buFont typeface="Arial" panose="020B0604020202020204" pitchFamily="34" charset="0"/>
              <a:buChar char="•"/>
            </a:pPr>
            <a:r>
              <a:rPr lang="en-US" dirty="0"/>
              <a:t>Recognizing it is the </a:t>
            </a:r>
            <a:r>
              <a:rPr lang="en-US" b="0" dirty="0"/>
              <a:t>first line of defense in compliance</a:t>
            </a:r>
          </a:p>
          <a:p>
            <a:pPr marL="171450" indent="-171450">
              <a:buFont typeface="Arial" panose="020B0604020202020204" pitchFamily="34" charset="0"/>
              <a:buChar char="•"/>
            </a:pPr>
            <a:r>
              <a:rPr lang="en-US" b="0" dirty="0"/>
              <a:t>Don’t assume something isn’t PHI </a:t>
            </a:r>
            <a:r>
              <a:rPr lang="en-US" dirty="0"/>
              <a:t>just because it doesn’t look “medical”</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“Now that we know what PHI is, let’s look at where it typically shows up in your workflow - and where you need to be most alert.”</a:t>
            </a:r>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4</a:t>
            </a:fld>
            <a:endParaRPr lang="en-US"/>
          </a:p>
        </p:txBody>
      </p:sp>
    </p:spTree>
    <p:extLst>
      <p:ext uri="{BB962C8B-B14F-4D97-AF65-F5344CB8AC3E}">
        <p14:creationId xmlns:p14="http://schemas.microsoft.com/office/powerpoint/2010/main" val="421579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Help participants connect the concept of </a:t>
            </a:r>
            <a:r>
              <a:rPr lang="en-US" b="0" dirty="0"/>
              <a:t>PHI to their specific tasks and systems</a:t>
            </a:r>
          </a:p>
          <a:p>
            <a:pPr marL="171450" indent="-171450">
              <a:buFont typeface="Arial" panose="020B0604020202020204" pitchFamily="34" charset="0"/>
              <a:buChar char="•"/>
            </a:pPr>
            <a:r>
              <a:rPr lang="en-US" b="0" dirty="0"/>
              <a:t>Give examples from real workflows (without naming individuals) to reinforce how easily PHI shows up throughout the day</a:t>
            </a:r>
          </a:p>
          <a:p>
            <a:pPr marL="171450" indent="-171450">
              <a:buFont typeface="Arial" panose="020B0604020202020204" pitchFamily="34" charset="0"/>
              <a:buChar char="•"/>
            </a:pPr>
            <a:r>
              <a:rPr lang="en-US" b="0" dirty="0"/>
              <a:t>Emphasize constant awareness - HIPAA compliance isn’t just about what’s in the system; it’s also about how we communicate and store </a:t>
            </a:r>
            <a:r>
              <a:rPr lang="en-US" dirty="0"/>
              <a:t>information</a:t>
            </a:r>
          </a:p>
          <a:p>
            <a:pPr marL="0" indent="0">
              <a:buFont typeface="Arial" panose="020B0604020202020204" pitchFamily="34" charset="0"/>
              <a:buNone/>
            </a:pPr>
            <a:br>
              <a:rPr lang="en-US" dirty="0"/>
            </a:br>
            <a:r>
              <a:rPr lang="en-US" b="1" dirty="0"/>
              <a:t>Suggested Script</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“Now that we’ve talked about what PHI is, let’s explore where it lives in your day-to-day work. Because HIPAA compliance isn’t just about what you access - it’s about how you handle what you access.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You’ll come across PHI in calls with individuals or providers, through system screens, emails, intake forms, or even quick notes jotted down. Anywhere you see or hear identifiers, that’s PHI - and that’s when your HIPAA awareness needs to kick in.”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Phone Calls</a:t>
            </a:r>
            <a:r>
              <a:rPr lang="en-US" dirty="0"/>
              <a:t>: Repeating individual names, confirming treatments, handling complaints</a:t>
            </a:r>
          </a:p>
          <a:p>
            <a:pPr marL="171450" indent="-171450">
              <a:buFont typeface="Arial" panose="020B0604020202020204" pitchFamily="34" charset="0"/>
              <a:buChar char="•"/>
            </a:pPr>
            <a:r>
              <a:rPr lang="en-US" b="1" dirty="0"/>
              <a:t>Systems</a:t>
            </a:r>
            <a:r>
              <a:rPr lang="en-US" dirty="0"/>
              <a:t>: Case notes, enrollment records, referral documents</a:t>
            </a:r>
          </a:p>
          <a:p>
            <a:pPr marL="171450" indent="-171450">
              <a:buFont typeface="Arial" panose="020B0604020202020204" pitchFamily="34" charset="0"/>
              <a:buChar char="•"/>
            </a:pPr>
            <a:r>
              <a:rPr lang="en-US" b="1" dirty="0"/>
              <a:t>Emails</a:t>
            </a:r>
            <a:r>
              <a:rPr lang="en-US" dirty="0"/>
              <a:t>: PHI included in subject lines, shared in forwarded messages, or sent without encryption</a:t>
            </a:r>
          </a:p>
          <a:p>
            <a:pPr marL="171450" indent="-171450">
              <a:buFont typeface="Arial" panose="020B0604020202020204" pitchFamily="34" charset="0"/>
              <a:buChar char="•"/>
            </a:pPr>
            <a:r>
              <a:rPr lang="en-US" b="1" dirty="0"/>
              <a:t>Documents</a:t>
            </a:r>
            <a:r>
              <a:rPr lang="en-US" dirty="0"/>
              <a:t>: Scanned forms, intake paperwork, faxes, and internal spreadsheets</a:t>
            </a:r>
          </a:p>
          <a:p>
            <a:pPr marL="171450" indent="-171450">
              <a:buFont typeface="Arial" panose="020B0604020202020204" pitchFamily="34" charset="0"/>
              <a:buChar char="•"/>
            </a:pPr>
            <a:r>
              <a:rPr lang="en-US" b="1" dirty="0"/>
              <a:t>Screens</a:t>
            </a:r>
            <a:r>
              <a:rPr lang="en-US" dirty="0"/>
              <a:t>: Leaving systems open or visible in shared spaces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Even </a:t>
            </a:r>
            <a:r>
              <a:rPr lang="en-US" b="0" dirty="0"/>
              <a:t>chat tools or note apps </a:t>
            </a:r>
            <a:r>
              <a:rPr lang="en-US" dirty="0"/>
              <a:t>can unintentionally store PHI if used without care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PHI can </a:t>
            </a:r>
            <a:r>
              <a:rPr lang="en-US" b="0" dirty="0"/>
              <a:t>show up in places you don’t expect - your role requires vigilance</a:t>
            </a:r>
          </a:p>
          <a:p>
            <a:pPr marL="171450" indent="-171450">
              <a:buFont typeface="Arial" panose="020B0604020202020204" pitchFamily="34" charset="0"/>
              <a:buChar char="•"/>
            </a:pPr>
            <a:r>
              <a:rPr lang="en-US" b="0" dirty="0"/>
              <a:t>The format doesn’t matter - what matters is whether it can be tied to an individual</a:t>
            </a:r>
          </a:p>
          <a:p>
            <a:pPr marL="171450" indent="-171450">
              <a:buFont typeface="Arial" panose="020B0604020202020204" pitchFamily="34" charset="0"/>
              <a:buChar char="•"/>
            </a:pPr>
            <a:r>
              <a:rPr lang="en-US" b="0" dirty="0"/>
              <a:t>Always ask: “Do I need this information?” and “Am I handling </a:t>
            </a:r>
            <a:r>
              <a:rPr lang="en-US" dirty="0"/>
              <a:t>it correctly?”</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“Now that you’re thinking about where PHI appears, let’s talk about why protecting it matters - not just from a legal perspective, but from a trust and ethics standpoint too.”</a:t>
            </a:r>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5</a:t>
            </a:fld>
            <a:endParaRPr lang="en-US"/>
          </a:p>
        </p:txBody>
      </p:sp>
    </p:spTree>
    <p:extLst>
      <p:ext uri="{BB962C8B-B14F-4D97-AF65-F5344CB8AC3E}">
        <p14:creationId xmlns:p14="http://schemas.microsoft.com/office/powerpoint/2010/main" val="3670264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32E31-7A1C-1509-F56D-81DB4D2CC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1A372-A516-EDF4-E469-281AA85DF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124770-49D8-17DE-0E33-A4FD539040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slide to move beyond the technicalities and help participants connect emotionally and ethically with the importance of HIPAA</a:t>
            </a:r>
          </a:p>
          <a:p>
            <a:pPr marL="171450" indent="-171450">
              <a:buFont typeface="Arial" panose="020B0604020202020204" pitchFamily="34" charset="0"/>
              <a:buChar char="•"/>
            </a:pPr>
            <a:r>
              <a:rPr lang="en-US" dirty="0"/>
              <a:t>Reinforce that HIPAA isn’t just a legal requirement - it’s about maintaining trust with individuals and upholding professional integrity</a:t>
            </a:r>
          </a:p>
          <a:p>
            <a:pPr marL="171450" indent="-171450">
              <a:buFont typeface="Arial" panose="020B0604020202020204" pitchFamily="34" charset="0"/>
              <a:buChar char="•"/>
            </a:pPr>
            <a:r>
              <a:rPr lang="en-US" dirty="0"/>
              <a:t>Emphasize that every interaction with PHI represents a </a:t>
            </a:r>
            <a:r>
              <a:rPr lang="en-US" b="0" dirty="0"/>
              <a:t>legal, ethical, and reputational risk </a:t>
            </a:r>
            <a:r>
              <a:rPr lang="en-US" dirty="0"/>
              <a:t>or safeguard depending on how it’s handled</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Engagement Prompt: </a:t>
            </a:r>
            <a:r>
              <a:rPr lang="en-US" b="0" dirty="0"/>
              <a:t>“Why do you think individuals have to trust us with their information - and what happens if we break that trust?” </a:t>
            </a:r>
            <a:r>
              <a:rPr lang="en-US" dirty="0"/>
              <a:t>(Allow for discussion around confidentiality, individual comfort, and legal accountability.)</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“HIPAA isn’t just a set of rules. It’s a commitment - to individuals, to our organization, and to ourselves as professionals. Yes, there are legal requirements, and violations can result in fines or job consequences. But beyond that, HIPAA builds the trust that allows individuals to feel safe and supported.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we protect PHI, we’re telling individuals: ‘We respect you. We’re here for you. And your private information is safe with us.’ That’s a big deal - especially when working with sensitive populations or high-stakes care.”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b="1" dirty="0"/>
              <a:t>Legal Protection</a:t>
            </a:r>
            <a:r>
              <a:rPr lang="en-US" dirty="0"/>
              <a:t>: HIPAA sets national standards for safeguarding individual information; violations can result in financial penalties, lawsuits, or loss of access</a:t>
            </a:r>
          </a:p>
          <a:p>
            <a:pPr marL="171450" indent="-171450">
              <a:buFont typeface="Arial" panose="020B0604020202020204" pitchFamily="34" charset="0"/>
              <a:buChar char="•"/>
            </a:pPr>
            <a:r>
              <a:rPr lang="en-US" b="1" dirty="0"/>
              <a:t>Trust</a:t>
            </a:r>
            <a:r>
              <a:rPr lang="en-US" dirty="0"/>
              <a:t>: individuals need to feel secure sharing information - if that trust is broken, care may be avoided or delayed</a:t>
            </a:r>
          </a:p>
          <a:p>
            <a:pPr marL="171450" indent="-171450">
              <a:buFont typeface="Arial" panose="020B0604020202020204" pitchFamily="34" charset="0"/>
              <a:buChar char="•"/>
            </a:pPr>
            <a:r>
              <a:rPr lang="en-US" b="1" dirty="0"/>
              <a:t>Ethical Obligation</a:t>
            </a:r>
            <a:r>
              <a:rPr lang="en-US" dirty="0"/>
              <a:t>: As healthcare professionals, protecting privacy is a core part of our responsibility</a:t>
            </a:r>
          </a:p>
          <a:p>
            <a:pPr marL="171450" indent="-171450">
              <a:buFont typeface="Arial" panose="020B0604020202020204" pitchFamily="34" charset="0"/>
              <a:buChar char="•"/>
            </a:pPr>
            <a:r>
              <a:rPr lang="en-US" b="1" dirty="0"/>
              <a:t>Organizational Impact</a:t>
            </a:r>
            <a:r>
              <a:rPr lang="en-US" dirty="0"/>
              <a:t>: A HIPAA breach affects not just the individual but the reputation and operational standing of the entire program</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HIPAA is not just about avoiding penalties - it’s about building a safe, respectful experience for every individual</a:t>
            </a:r>
          </a:p>
          <a:p>
            <a:pPr marL="171450" indent="-171450">
              <a:buFont typeface="Arial" panose="020B0604020202020204" pitchFamily="34" charset="0"/>
              <a:buChar char="•"/>
            </a:pPr>
            <a:r>
              <a:rPr lang="en-US" dirty="0"/>
              <a:t>Protecting PHI is part of what makes you a trustworthy and ethical representative</a:t>
            </a:r>
          </a:p>
          <a:p>
            <a:pPr marL="171450" indent="-171450">
              <a:buFont typeface="Arial" panose="020B0604020202020204" pitchFamily="34" charset="0"/>
              <a:buChar char="•"/>
            </a:pPr>
            <a:r>
              <a:rPr lang="en-US" dirty="0"/>
              <a:t>HIPAA compliance = good healthcare + good business + good ethics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“Let’s now look at one of the most critical components of HIPAA compliance - how access to individual information is structured and why it must be role-based.”</a:t>
            </a:r>
          </a:p>
          <a:p>
            <a:endParaRPr lang="en-US" dirty="0"/>
          </a:p>
        </p:txBody>
      </p:sp>
      <p:sp>
        <p:nvSpPr>
          <p:cNvPr id="4" name="Slide Number Placeholder 3">
            <a:extLst>
              <a:ext uri="{FF2B5EF4-FFF2-40B4-BE49-F238E27FC236}">
                <a16:creationId xmlns:a16="http://schemas.microsoft.com/office/drawing/2014/main" id="{B6839CFF-2BE6-0B0D-B960-0FBB3D7CF57A}"/>
              </a:ext>
            </a:extLst>
          </p:cNvPr>
          <p:cNvSpPr>
            <a:spLocks noGrp="1"/>
          </p:cNvSpPr>
          <p:nvPr>
            <p:ph type="sldNum" sz="quarter" idx="5"/>
          </p:nvPr>
        </p:nvSpPr>
        <p:spPr/>
        <p:txBody>
          <a:bodyPr/>
          <a:lstStyle/>
          <a:p>
            <a:fld id="{87732B79-5CB7-41B4-BD50-518FD2A8B17B}" type="slidenum">
              <a:rPr lang="en-US" smtClean="0"/>
              <a:t>6</a:t>
            </a:fld>
            <a:endParaRPr lang="en-US"/>
          </a:p>
        </p:txBody>
      </p:sp>
    </p:spTree>
    <p:extLst>
      <p:ext uri="{BB962C8B-B14F-4D97-AF65-F5344CB8AC3E}">
        <p14:creationId xmlns:p14="http://schemas.microsoft.com/office/powerpoint/2010/main" val="52999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Use this slide to ground participants in the concept of </a:t>
            </a:r>
            <a:r>
              <a:rPr lang="en-US" b="1" dirty="0"/>
              <a:t>"</a:t>
            </a:r>
            <a:r>
              <a:rPr lang="en-US" b="0" dirty="0"/>
              <a:t>need-to-know" access</a:t>
            </a:r>
          </a:p>
          <a:p>
            <a:pPr marL="171450" indent="-171450">
              <a:buFont typeface="Arial" panose="020B0604020202020204" pitchFamily="34" charset="0"/>
              <a:buChar char="•"/>
            </a:pPr>
            <a:r>
              <a:rPr lang="en-US" b="0" dirty="0"/>
              <a:t>Reinforce that even within a secure system, not all users should access all information - </a:t>
            </a:r>
            <a:r>
              <a:rPr lang="en-US" dirty="0"/>
              <a:t>access is tied directly to job function</a:t>
            </a:r>
          </a:p>
          <a:p>
            <a:pPr marL="171450" indent="-171450">
              <a:buFont typeface="Arial" panose="020B0604020202020204" pitchFamily="34" charset="0"/>
              <a:buChar char="•"/>
            </a:pPr>
            <a:r>
              <a:rPr lang="en-US" dirty="0"/>
              <a:t>Clarify how permissions are set in their systems (e.g., CaseAssist), and who to reach out to if access concerns arise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healthcare, access to information is powerful - but with that power comes responsibility. Role-based access ensures that we only see what we need to see in order to perform our job duties.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Our systems are designed with this in mind. Whether you're in a CSR role, a supervisor, or a pharmacist within AssistRx - the access you have is intentionally structured to limit exposure to sensitive data that’s not relevant to your function.”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Role-Based Access</a:t>
            </a:r>
            <a:r>
              <a:rPr lang="en-US" dirty="0"/>
              <a:t>: Permissions are assigned based on the specific responsibilities of a role</a:t>
            </a:r>
          </a:p>
          <a:p>
            <a:pPr marL="171450" indent="-171450">
              <a:buFont typeface="Arial" panose="020B0604020202020204" pitchFamily="34" charset="0"/>
              <a:buChar char="•"/>
            </a:pPr>
            <a:r>
              <a:rPr lang="en-US" b="1" dirty="0"/>
              <a:t>System Controls</a:t>
            </a:r>
            <a:r>
              <a:rPr lang="en-US" dirty="0"/>
              <a:t>: Platforms like CaseAssist, Patient Access systems, or intake software restrict access by tier or workflow level</a:t>
            </a:r>
          </a:p>
          <a:p>
            <a:pPr marL="171450" indent="-171450">
              <a:buFont typeface="Arial" panose="020B0604020202020204" pitchFamily="34" charset="0"/>
              <a:buChar char="•"/>
            </a:pPr>
            <a:r>
              <a:rPr lang="en-US" b="1" dirty="0"/>
              <a:t>Access Reviews</a:t>
            </a:r>
            <a:r>
              <a:rPr lang="en-US" dirty="0"/>
              <a:t>: These are periodically audited to ensure no one has inappropriate or outdated access</a:t>
            </a:r>
          </a:p>
          <a:p>
            <a:pPr marL="171450" indent="-171450">
              <a:buFont typeface="Arial" panose="020B0604020202020204" pitchFamily="34" charset="0"/>
              <a:buChar char="•"/>
            </a:pPr>
            <a:r>
              <a:rPr lang="en-US" b="1" dirty="0"/>
              <a:t>Your Responsibility</a:t>
            </a:r>
            <a:r>
              <a:rPr lang="en-US" dirty="0"/>
              <a:t>: If you believe you’ve accessed something in error or have concerns about system permissions, report it immediately</a:t>
            </a:r>
          </a:p>
          <a:p>
            <a:pPr marL="171450" indent="-171450">
              <a:buFont typeface="Arial" panose="020B0604020202020204" pitchFamily="34" charset="0"/>
              <a:buChar char="•"/>
            </a:pPr>
            <a:r>
              <a:rPr lang="en-US" b="1" dirty="0"/>
              <a:t>Curiosity ≠ Compliance</a:t>
            </a:r>
            <a:r>
              <a:rPr lang="en-US" dirty="0"/>
              <a:t>: Just because you can view something doesn’t mean you should</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Only access information that you need to do your job</a:t>
            </a:r>
          </a:p>
          <a:p>
            <a:pPr marL="171450" indent="-171450">
              <a:buFont typeface="Arial" panose="020B0604020202020204" pitchFamily="34" charset="0"/>
              <a:buChar char="•"/>
            </a:pPr>
            <a:r>
              <a:rPr lang="en-US" dirty="0"/>
              <a:t>Role-based access is there to protect the individual - and to protect you</a:t>
            </a:r>
          </a:p>
          <a:p>
            <a:pPr marL="171450" indent="-171450">
              <a:buFont typeface="Arial" panose="020B0604020202020204" pitchFamily="34" charset="0"/>
              <a:buChar char="•"/>
            </a:pPr>
            <a:r>
              <a:rPr lang="en-US" dirty="0"/>
              <a:t>Know who to contact if your access seems misaligned or you’re unsure what’s appropriate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“Now that we’ve covered how your access is structured, let’s talk about when it’s okay to use that access - and when it crosses the line.”</a:t>
            </a:r>
          </a:p>
          <a:p>
            <a:endParaRPr lang="en-US" dirty="0"/>
          </a:p>
        </p:txBody>
      </p:sp>
      <p:sp>
        <p:nvSpPr>
          <p:cNvPr id="4" name="Slide Number Placeholder 3"/>
          <p:cNvSpPr>
            <a:spLocks noGrp="1"/>
          </p:cNvSpPr>
          <p:nvPr>
            <p:ph type="sldNum" sz="quarter" idx="5"/>
          </p:nvPr>
        </p:nvSpPr>
        <p:spPr/>
        <p:txBody>
          <a:bodyPr/>
          <a:lstStyle/>
          <a:p>
            <a:fld id="{87732B79-5CB7-41B4-BD50-518FD2A8B17B}" type="slidenum">
              <a:rPr lang="en-US" smtClean="0"/>
              <a:t>7</a:t>
            </a:fld>
            <a:endParaRPr lang="en-US"/>
          </a:p>
        </p:txBody>
      </p:sp>
    </p:spTree>
    <p:extLst>
      <p:ext uri="{BB962C8B-B14F-4D97-AF65-F5344CB8AC3E}">
        <p14:creationId xmlns:p14="http://schemas.microsoft.com/office/powerpoint/2010/main" val="47132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F8BF-8E04-1D9E-BF6D-5D4831649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BDAD1-E1CD-A38A-0FDD-B528CD78ED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1D74D3-8D2F-652B-3DFD-67FA14C57B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Reinforce </a:t>
            </a:r>
            <a:r>
              <a:rPr lang="en-US" b="0" dirty="0"/>
              <a:t>that “need-to-know” is the guiding principle for all access to individual information</a:t>
            </a:r>
          </a:p>
          <a:p>
            <a:pPr marL="171450" indent="-171450">
              <a:buFont typeface="Arial" panose="020B0604020202020204" pitchFamily="34" charset="0"/>
              <a:buChar char="•"/>
            </a:pPr>
            <a:r>
              <a:rPr lang="en-US" b="0" dirty="0"/>
              <a:t>Clarify that even well-intentioned or curious access is a HIPAA violation</a:t>
            </a:r>
          </a:p>
          <a:p>
            <a:pPr marL="171450" indent="-171450">
              <a:buFont typeface="Arial" panose="020B0604020202020204" pitchFamily="34" charset="0"/>
              <a:buChar char="•"/>
            </a:pPr>
            <a:r>
              <a:rPr lang="en-US" b="0" dirty="0"/>
              <a:t>Help participants understand the human impact of inappropriate access, not just the policy consequences</a:t>
            </a:r>
          </a:p>
          <a:p>
            <a:pPr marL="171450" indent="-171450">
              <a:buFont typeface="Arial" panose="020B0604020202020204" pitchFamily="34" charset="0"/>
              <a:buChar char="•"/>
            </a:pPr>
            <a:r>
              <a:rPr lang="en-US" b="0" dirty="0"/>
              <a:t>Make space for respectful discussion - this can be </a:t>
            </a:r>
            <a:r>
              <a:rPr lang="en-US" dirty="0"/>
              <a:t>a moment of awareness for many</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Suggested Script</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“Let’s talk about when it’s appropriate to access an individual’s information - and when it’s not.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general, if you don’t </a:t>
            </a:r>
            <a:r>
              <a:rPr lang="en-US" b="0" dirty="0"/>
              <a:t>need the information to do your job, you should not access it. That’s the ‘need-to-know’ rule in practice. If you’re not actively supporting the individual, processing their information, or required to review their case - it’s off-limits.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We’ve all seen situations where someone looks up a case they’re curious about, or a family member, or even a public figure. Even if it’s just a peek - that’s a violation. And the consequences are serious - for the organization and for the individual.”</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Need-to-Know Rule</a:t>
            </a:r>
            <a:r>
              <a:rPr lang="en-US" dirty="0"/>
              <a:t>: You should only access information directly related to your current job function or assigned individual cases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Inappropriate Access Examples</a:t>
            </a:r>
            <a:r>
              <a:rPr lang="en-US" dirty="0"/>
              <a:t>:</a:t>
            </a:r>
          </a:p>
          <a:p>
            <a:pPr marL="628650" lvl="1" indent="-171450">
              <a:buFont typeface="Arial" panose="020B0604020202020204" pitchFamily="34" charset="0"/>
              <a:buChar char="•"/>
            </a:pPr>
            <a:r>
              <a:rPr lang="en-US" dirty="0"/>
              <a:t>Looking up a friend or relative’s information</a:t>
            </a:r>
          </a:p>
          <a:p>
            <a:pPr marL="628650" lvl="1" indent="-171450">
              <a:buFont typeface="Arial" panose="020B0604020202020204" pitchFamily="34" charset="0"/>
              <a:buChar char="•"/>
            </a:pPr>
            <a:r>
              <a:rPr lang="en-US" dirty="0"/>
              <a:t>Reviewing a case out of curiosity, not responsibility</a:t>
            </a:r>
          </a:p>
          <a:p>
            <a:pPr marL="628650" lvl="1" indent="-171450">
              <a:buFont typeface="Arial" panose="020B0604020202020204" pitchFamily="34" charset="0"/>
              <a:buChar char="•"/>
            </a:pPr>
            <a:r>
              <a:rPr lang="en-US" dirty="0"/>
              <a:t>Pulling data “just to see what happened” after an interaction ends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Curiosity = Violation</a:t>
            </a:r>
            <a:r>
              <a:rPr lang="en-US" dirty="0"/>
              <a:t>:</a:t>
            </a:r>
          </a:p>
          <a:p>
            <a:pPr marL="628650" lvl="1" indent="-171450">
              <a:buFont typeface="Arial" panose="020B0604020202020204" pitchFamily="34" charset="0"/>
              <a:buChar char="•"/>
            </a:pPr>
            <a:r>
              <a:rPr lang="en-US" dirty="0"/>
              <a:t>Can result in disciplinary action, job loss, and reportable HIPAA breaches</a:t>
            </a:r>
          </a:p>
          <a:p>
            <a:pPr marL="628650" lvl="1" indent="-171450">
              <a:buFont typeface="Arial" panose="020B0604020202020204" pitchFamily="34" charset="0"/>
              <a:buChar char="•"/>
            </a:pPr>
            <a:r>
              <a:rPr lang="en-US" dirty="0"/>
              <a:t>Breaches individual trust and creates reputational harm</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Access should be </a:t>
            </a:r>
            <a:r>
              <a:rPr lang="en-US" b="0" dirty="0"/>
              <a:t>intentional and justifiable - not casual</a:t>
            </a:r>
          </a:p>
          <a:p>
            <a:pPr marL="171450" indent="-171450">
              <a:buFont typeface="Arial" panose="020B0604020202020204" pitchFamily="34" charset="0"/>
              <a:buChar char="•"/>
            </a:pPr>
            <a:r>
              <a:rPr lang="en-US" b="0" dirty="0"/>
              <a:t>Curiosity is understandable, but acting on </a:t>
            </a:r>
            <a:r>
              <a:rPr lang="en-US" dirty="0"/>
              <a:t>it is a compliance risk</a:t>
            </a:r>
          </a:p>
          <a:p>
            <a:pPr marL="171450" indent="-171450">
              <a:buFont typeface="Arial" panose="020B0604020202020204" pitchFamily="34" charset="0"/>
              <a:buChar char="•"/>
            </a:pPr>
            <a:r>
              <a:rPr lang="en-US" dirty="0"/>
              <a:t>Respecting boundaries protects you, your coworkers, and every individual we serve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“Now that we’ve clarified when access is appropriate, let’s look at some everyday practices that keep PHI secure - starting with login habits, device use, and screen privacy.”</a:t>
            </a:r>
          </a:p>
          <a:p>
            <a:endParaRPr lang="en-US" dirty="0"/>
          </a:p>
        </p:txBody>
      </p:sp>
      <p:sp>
        <p:nvSpPr>
          <p:cNvPr id="4" name="Slide Number Placeholder 3">
            <a:extLst>
              <a:ext uri="{FF2B5EF4-FFF2-40B4-BE49-F238E27FC236}">
                <a16:creationId xmlns:a16="http://schemas.microsoft.com/office/drawing/2014/main" id="{2752406F-61D7-8D53-5E06-B5ADCB16DE0A}"/>
              </a:ext>
            </a:extLst>
          </p:cNvPr>
          <p:cNvSpPr>
            <a:spLocks noGrp="1"/>
          </p:cNvSpPr>
          <p:nvPr>
            <p:ph type="sldNum" sz="quarter" idx="5"/>
          </p:nvPr>
        </p:nvSpPr>
        <p:spPr/>
        <p:txBody>
          <a:bodyPr/>
          <a:lstStyle/>
          <a:p>
            <a:fld id="{87732B79-5CB7-41B4-BD50-518FD2A8B17B}" type="slidenum">
              <a:rPr lang="en-US" smtClean="0"/>
              <a:t>8</a:t>
            </a:fld>
            <a:endParaRPr lang="en-US"/>
          </a:p>
        </p:txBody>
      </p:sp>
    </p:spTree>
    <p:extLst>
      <p:ext uri="{BB962C8B-B14F-4D97-AF65-F5344CB8AC3E}">
        <p14:creationId xmlns:p14="http://schemas.microsoft.com/office/powerpoint/2010/main" val="2002749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E437C-9E3D-1FBF-522B-5EDB7A246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B7485-EA81-E16C-6E55-C90388109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0DA69-EA40-8429-A93C-FA85E830481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Facilitator Notes/Insights to Speak to:</a:t>
            </a:r>
          </a:p>
          <a:p>
            <a:endParaRPr lang="en-US" dirty="0"/>
          </a:p>
          <a:p>
            <a:pPr marL="171450" indent="-171450">
              <a:buFont typeface="Arial" panose="020B0604020202020204" pitchFamily="34" charset="0"/>
              <a:buChar char="•"/>
            </a:pPr>
            <a:r>
              <a:rPr lang="en-US" dirty="0"/>
              <a:t>Emphasize </a:t>
            </a:r>
            <a:r>
              <a:rPr lang="en-US" b="0" dirty="0"/>
              <a:t>that HIPAA protection isn't only about what you access - it’s also about how you secure it</a:t>
            </a:r>
          </a:p>
          <a:p>
            <a:pPr marL="171450" indent="-171450">
              <a:buFont typeface="Arial" panose="020B0604020202020204" pitchFamily="34" charset="0"/>
              <a:buChar char="•"/>
            </a:pPr>
            <a:r>
              <a:rPr lang="en-US" b="0" dirty="0"/>
              <a:t>Highlight that simple, routine actions (like walking away from an unlocked screen) are some of the most common causes of unintentional breaches</a:t>
            </a:r>
          </a:p>
          <a:p>
            <a:pPr marL="171450" indent="-171450">
              <a:buFont typeface="Arial" panose="020B0604020202020204" pitchFamily="34" charset="0"/>
              <a:buChar char="•"/>
            </a:pPr>
            <a:r>
              <a:rPr lang="en-US" b="0" dirty="0"/>
              <a:t>Reinforce that proactive privacy habits protect both individuals and staff from data exposure and reputational risk</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Suggested Script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“Protecting individual information isn’t just about access - it’s also about securing our devices and workspaces. Whether you’re working remotely or onsite, your login and screen habits play a huge role in keeping PHI safe.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That includes logging out of systems when not in use, locking your screen when you step away, and being mindful of who can see or overhear PHI on your screen or during a call.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These small moments - forgotten screens, shared monitors, unsecured devices - are where a lot of accidental HIPAA issues happen.”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Detailed Talking Points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Logging In/Out</a:t>
            </a:r>
            <a:r>
              <a:rPr lang="en-US" dirty="0"/>
              <a:t>:</a:t>
            </a:r>
          </a:p>
          <a:p>
            <a:pPr marL="628650" lvl="1" indent="-171450">
              <a:buFont typeface="Arial" panose="020B0604020202020204" pitchFamily="34" charset="0"/>
              <a:buChar char="•"/>
            </a:pPr>
            <a:r>
              <a:rPr lang="en-US" dirty="0"/>
              <a:t>Use only your own credentials - never share logins</a:t>
            </a:r>
          </a:p>
          <a:p>
            <a:pPr marL="628650" lvl="1" indent="-171450">
              <a:buFont typeface="Arial" panose="020B0604020202020204" pitchFamily="34" charset="0"/>
              <a:buChar char="•"/>
            </a:pPr>
            <a:r>
              <a:rPr lang="en-US" dirty="0"/>
              <a:t>Always log out at the end of the day or when switching devices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Device Security</a:t>
            </a:r>
            <a:r>
              <a:rPr lang="en-US" dirty="0"/>
              <a:t>:</a:t>
            </a:r>
          </a:p>
          <a:p>
            <a:pPr marL="628650" lvl="1" indent="-171450">
              <a:buFont typeface="Arial" panose="020B0604020202020204" pitchFamily="34" charset="0"/>
              <a:buChar char="•"/>
            </a:pPr>
            <a:r>
              <a:rPr lang="en-US" dirty="0"/>
              <a:t>Avoid using unsecured personal devices for work tasks</a:t>
            </a:r>
          </a:p>
          <a:p>
            <a:pPr marL="628650" lvl="1" indent="-171450">
              <a:buFont typeface="Arial" panose="020B0604020202020204" pitchFamily="34" charset="0"/>
              <a:buChar char="•"/>
            </a:pPr>
            <a:r>
              <a:rPr lang="en-US" dirty="0"/>
              <a:t>Use VPNs and approved tools for remote access</a:t>
            </a:r>
          </a:p>
          <a:p>
            <a:pPr marL="628650" lvl="1" indent="-171450">
              <a:buFont typeface="Arial" panose="020B0604020202020204" pitchFamily="34" charset="0"/>
              <a:buChar char="•"/>
            </a:pPr>
            <a:r>
              <a:rPr lang="en-US" dirty="0"/>
              <a:t>Report any lost or compromised devices immediately</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Screen Privacy</a:t>
            </a:r>
            <a:r>
              <a:rPr lang="en-US" dirty="0"/>
              <a:t>:</a:t>
            </a:r>
          </a:p>
          <a:p>
            <a:pPr marL="628650" lvl="1" indent="-171450">
              <a:buFont typeface="Arial" panose="020B0604020202020204" pitchFamily="34" charset="0"/>
              <a:buChar char="•"/>
            </a:pPr>
            <a:r>
              <a:rPr lang="en-US" dirty="0"/>
              <a:t>Lock your screen (</a:t>
            </a:r>
            <a:r>
              <a:rPr lang="en-US" dirty="0" err="1"/>
              <a:t>Ctrl+Alt+Del</a:t>
            </a:r>
            <a:r>
              <a:rPr lang="en-US" dirty="0"/>
              <a:t> / </a:t>
            </a:r>
            <a:r>
              <a:rPr lang="en-US" dirty="0" err="1"/>
              <a:t>Command+Control+Q</a:t>
            </a:r>
            <a:r>
              <a:rPr lang="en-US" dirty="0"/>
              <a:t>) when stepping away</a:t>
            </a:r>
          </a:p>
          <a:p>
            <a:pPr marL="628650" lvl="1" indent="-171450">
              <a:buFont typeface="Arial" panose="020B0604020202020204" pitchFamily="34" charset="0"/>
              <a:buChar char="•"/>
            </a:pPr>
            <a:r>
              <a:rPr lang="en-US" dirty="0"/>
              <a:t>Be aware of screen visibility during meetings, in shared spaces, or while working remotely</a:t>
            </a:r>
          </a:p>
          <a:p>
            <a:pPr marL="628650" lvl="1" indent="-171450">
              <a:buFont typeface="Arial" panose="020B0604020202020204" pitchFamily="34" charset="0"/>
              <a:buChar char="•"/>
            </a:pPr>
            <a:r>
              <a:rPr lang="en-US" dirty="0"/>
              <a:t>Use privacy screens or position monitors away from public view</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Final Takeaways</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dirty="0"/>
              <a:t>Even unintentional exposure of PHI can result </a:t>
            </a:r>
            <a:r>
              <a:rPr lang="en-US" b="0" dirty="0"/>
              <a:t>in a HIPAA violation</a:t>
            </a:r>
          </a:p>
          <a:p>
            <a:pPr marL="171450" indent="-171450">
              <a:buFont typeface="Arial" panose="020B0604020202020204" pitchFamily="34" charset="0"/>
              <a:buChar char="•"/>
            </a:pPr>
            <a:r>
              <a:rPr lang="en-US" b="0" dirty="0"/>
              <a:t>Building secure habits is a form of daily compliance</a:t>
            </a:r>
          </a:p>
          <a:p>
            <a:pPr marL="171450" indent="-171450">
              <a:buFont typeface="Arial" panose="020B0604020202020204" pitchFamily="34" charset="0"/>
              <a:buChar char="•"/>
            </a:pPr>
            <a:r>
              <a:rPr lang="en-US" b="0" dirty="0"/>
              <a:t>Treat every screen, device, and login as if an individual </a:t>
            </a:r>
            <a:r>
              <a:rPr lang="en-US" dirty="0"/>
              <a:t>were standing beside you</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Transition Statement: </a:t>
            </a:r>
            <a:r>
              <a:rPr lang="en-US" dirty="0"/>
              <a:t>“Now that we’ve covered some of these everyday safeguards, let’s look at where HIPAA violations most often happen - and how to avoid the most common pitfalls.”</a:t>
            </a:r>
          </a:p>
          <a:p>
            <a:endParaRPr lang="en-US" dirty="0"/>
          </a:p>
        </p:txBody>
      </p:sp>
      <p:sp>
        <p:nvSpPr>
          <p:cNvPr id="4" name="Slide Number Placeholder 3">
            <a:extLst>
              <a:ext uri="{FF2B5EF4-FFF2-40B4-BE49-F238E27FC236}">
                <a16:creationId xmlns:a16="http://schemas.microsoft.com/office/drawing/2014/main" id="{B397D93C-ABFF-3B49-794E-91A5DDC37F46}"/>
              </a:ext>
            </a:extLst>
          </p:cNvPr>
          <p:cNvSpPr>
            <a:spLocks noGrp="1"/>
          </p:cNvSpPr>
          <p:nvPr>
            <p:ph type="sldNum" sz="quarter" idx="5"/>
          </p:nvPr>
        </p:nvSpPr>
        <p:spPr/>
        <p:txBody>
          <a:bodyPr/>
          <a:lstStyle/>
          <a:p>
            <a:fld id="{87732B79-5CB7-41B4-BD50-518FD2A8B17B}" type="slidenum">
              <a:rPr lang="en-US" smtClean="0"/>
              <a:t>9</a:t>
            </a:fld>
            <a:endParaRPr lang="en-US"/>
          </a:p>
        </p:txBody>
      </p:sp>
    </p:spTree>
    <p:extLst>
      <p:ext uri="{BB962C8B-B14F-4D97-AF65-F5344CB8AC3E}">
        <p14:creationId xmlns:p14="http://schemas.microsoft.com/office/powerpoint/2010/main" val="3759906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ption 1 - 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C84996-A92D-235E-E76A-23FBE8E587C5}"/>
              </a:ext>
            </a:extLst>
          </p:cNvPr>
          <p:cNvSpPr>
            <a:spLocks noGrp="1"/>
          </p:cNvSpPr>
          <p:nvPr>
            <p:ph type="pic" sz="quarter" idx="12"/>
          </p:nvPr>
        </p:nvSpPr>
        <p:spPr>
          <a:xfrm>
            <a:off x="-1" y="0"/>
            <a:ext cx="12192001" cy="6858000"/>
          </a:xfrm>
          <a:prstGeom prst="rect">
            <a:avLst/>
          </a:prstGeom>
        </p:spPr>
        <p:txBody>
          <a:bodyPr/>
          <a:lstStyle/>
          <a:p>
            <a:endParaRPr lang="en-US"/>
          </a:p>
        </p:txBody>
      </p:sp>
      <p:sp>
        <p:nvSpPr>
          <p:cNvPr id="6" name="Rectangle 5">
            <a:extLst>
              <a:ext uri="{FF2B5EF4-FFF2-40B4-BE49-F238E27FC236}">
                <a16:creationId xmlns:a16="http://schemas.microsoft.com/office/drawing/2014/main" id="{1B5A65E8-F23D-AB6C-38A6-2F2ED59ADFA4}"/>
              </a:ext>
            </a:extLst>
          </p:cNvPr>
          <p:cNvSpPr>
            <a:spLocks/>
          </p:cNvSpPr>
          <p:nvPr userDrawn="1"/>
        </p:nvSpPr>
        <p:spPr>
          <a:xfrm>
            <a:off x="-1" y="0"/>
            <a:ext cx="3889830" cy="6858000"/>
          </a:xfrm>
          <a:prstGeom prst="rect">
            <a:avLst/>
          </a:prstGeom>
          <a:solidFill>
            <a:schemeClr val="bg1"/>
          </a:solidFill>
          <a:ln>
            <a:noFill/>
          </a:ln>
          <a:effectLst>
            <a:outerShdw blurRad="1155700" sx="110000" sy="110000" algn="ctr"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7" name="Rectangle: Rounded Corners 6">
            <a:extLst>
              <a:ext uri="{FF2B5EF4-FFF2-40B4-BE49-F238E27FC236}">
                <a16:creationId xmlns:a16="http://schemas.microsoft.com/office/drawing/2014/main" id="{7FE926AC-1B54-9610-69F6-0E505CC2CAB4}"/>
              </a:ext>
            </a:extLst>
          </p:cNvPr>
          <p:cNvSpPr/>
          <p:nvPr userDrawn="1"/>
        </p:nvSpPr>
        <p:spPr>
          <a:xfrm>
            <a:off x="374016" y="-181863"/>
            <a:ext cx="3141796" cy="2212745"/>
          </a:xfrm>
          <a:prstGeom prst="roundRect">
            <a:avLst>
              <a:gd name="adj" fmla="val 7234"/>
            </a:avLst>
          </a:prstGeom>
          <a:solidFill>
            <a:schemeClr val="accent3"/>
          </a:solidFill>
          <a:ln w="28575">
            <a:solidFill>
              <a:schemeClr val="accent3"/>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pic>
        <p:nvPicPr>
          <p:cNvPr id="10" name="Picture 9">
            <a:extLst>
              <a:ext uri="{FF2B5EF4-FFF2-40B4-BE49-F238E27FC236}">
                <a16:creationId xmlns:a16="http://schemas.microsoft.com/office/drawing/2014/main" id="{1F70CAC0-0719-6272-B3C4-B9C09F5B274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08504" y="650168"/>
            <a:ext cx="2472821" cy="725968"/>
          </a:xfrm>
          <a:prstGeom prst="rect">
            <a:avLst/>
          </a:prstGeom>
        </p:spPr>
      </p:pic>
      <p:sp>
        <p:nvSpPr>
          <p:cNvPr id="13" name="Rectangle 12">
            <a:extLst>
              <a:ext uri="{FF2B5EF4-FFF2-40B4-BE49-F238E27FC236}">
                <a16:creationId xmlns:a16="http://schemas.microsoft.com/office/drawing/2014/main" id="{F3203EE5-E919-53FC-FA53-35D8D1788F13}"/>
              </a:ext>
            </a:extLst>
          </p:cNvPr>
          <p:cNvSpPr/>
          <p:nvPr userDrawn="1"/>
        </p:nvSpPr>
        <p:spPr>
          <a:xfrm>
            <a:off x="377319" y="921538"/>
            <a:ext cx="3135190" cy="10658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a:solidFill>
                <a:schemeClr val="bg1"/>
              </a:solidFill>
            </a:endParaRPr>
          </a:p>
        </p:txBody>
      </p:sp>
      <p:sp>
        <p:nvSpPr>
          <p:cNvPr id="15" name="TextBox 14">
            <a:extLst>
              <a:ext uri="{FF2B5EF4-FFF2-40B4-BE49-F238E27FC236}">
                <a16:creationId xmlns:a16="http://schemas.microsoft.com/office/drawing/2014/main" id="{9D22D757-CFC5-A2FF-3F1A-372CA9BB9BED}"/>
              </a:ext>
            </a:extLst>
          </p:cNvPr>
          <p:cNvSpPr txBox="1">
            <a:spLocks/>
          </p:cNvSpPr>
          <p:nvPr userDrawn="1"/>
        </p:nvSpPr>
        <p:spPr>
          <a:xfrm>
            <a:off x="192751" y="6554623"/>
            <a:ext cx="3504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Do Not Distribute Without Consent. </a:t>
            </a:r>
          </a:p>
        </p:txBody>
      </p:sp>
      <p:sp>
        <p:nvSpPr>
          <p:cNvPr id="11" name="Rectangle: Rounded Corners 10">
            <a:extLst>
              <a:ext uri="{FF2B5EF4-FFF2-40B4-BE49-F238E27FC236}">
                <a16:creationId xmlns:a16="http://schemas.microsoft.com/office/drawing/2014/main" id="{7078B235-0302-EFFB-DBED-EED0440BA124}"/>
              </a:ext>
            </a:extLst>
          </p:cNvPr>
          <p:cNvSpPr/>
          <p:nvPr userDrawn="1"/>
        </p:nvSpPr>
        <p:spPr>
          <a:xfrm>
            <a:off x="374016" y="2351319"/>
            <a:ext cx="3141796" cy="3897013"/>
          </a:xfrm>
          <a:prstGeom prst="roundRect">
            <a:avLst>
              <a:gd name="adj" fmla="val 7234"/>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8" name="Picture Placeholder 7">
            <a:extLst>
              <a:ext uri="{FF2B5EF4-FFF2-40B4-BE49-F238E27FC236}">
                <a16:creationId xmlns:a16="http://schemas.microsoft.com/office/drawing/2014/main" id="{E630C645-0B60-FC8F-A83D-A09C7936FE8B}"/>
              </a:ext>
            </a:extLst>
          </p:cNvPr>
          <p:cNvSpPr>
            <a:spLocks noGrp="1"/>
          </p:cNvSpPr>
          <p:nvPr>
            <p:ph type="pic" sz="quarter" idx="10" hasCustomPrompt="1"/>
          </p:nvPr>
        </p:nvSpPr>
        <p:spPr>
          <a:xfrm>
            <a:off x="1093788" y="2811463"/>
            <a:ext cx="1811337" cy="922337"/>
          </a:xfrm>
          <a:prstGeom prst="rect">
            <a:avLst/>
          </a:prstGeom>
        </p:spPr>
        <p:txBody>
          <a:bodyPr/>
          <a:lstStyle>
            <a:lvl1pPr marL="0" indent="0" algn="ctr">
              <a:buNone/>
              <a:defRPr sz="2000"/>
            </a:lvl1pPr>
          </a:lstStyle>
          <a:p>
            <a:r>
              <a:rPr lang="en-US"/>
              <a:t>Insert </a:t>
            </a:r>
            <a:r>
              <a:rPr lang="en-US" err="1"/>
              <a:t>PharmCo</a:t>
            </a:r>
            <a:r>
              <a:rPr lang="en-US"/>
              <a:t>  Logo</a:t>
            </a:r>
          </a:p>
        </p:txBody>
      </p:sp>
      <p:sp>
        <p:nvSpPr>
          <p:cNvPr id="9" name="Picture Placeholder 7">
            <a:extLst>
              <a:ext uri="{FF2B5EF4-FFF2-40B4-BE49-F238E27FC236}">
                <a16:creationId xmlns:a16="http://schemas.microsoft.com/office/drawing/2014/main" id="{C91A8732-2AC0-B3F9-FEA6-C99BCFA6E80D}"/>
              </a:ext>
            </a:extLst>
          </p:cNvPr>
          <p:cNvSpPr>
            <a:spLocks noGrp="1"/>
          </p:cNvSpPr>
          <p:nvPr>
            <p:ph type="pic" sz="quarter" idx="11" hasCustomPrompt="1"/>
          </p:nvPr>
        </p:nvSpPr>
        <p:spPr>
          <a:xfrm>
            <a:off x="1093787" y="4203004"/>
            <a:ext cx="1811337" cy="922337"/>
          </a:xfrm>
          <a:prstGeom prst="rect">
            <a:avLst/>
          </a:prstGeom>
        </p:spPr>
        <p:txBody>
          <a:bodyPr/>
          <a:lstStyle>
            <a:lvl1pPr marL="0" indent="0" algn="ctr">
              <a:buNone/>
              <a:defRPr sz="1800"/>
            </a:lvl1pPr>
          </a:lstStyle>
          <a:p>
            <a:r>
              <a:rPr lang="en-US"/>
              <a:t>Insert             Product   Logo(s)</a:t>
            </a:r>
          </a:p>
        </p:txBody>
      </p:sp>
      <p:cxnSp>
        <p:nvCxnSpPr>
          <p:cNvPr id="14" name="Straight Connector 13">
            <a:extLst>
              <a:ext uri="{FF2B5EF4-FFF2-40B4-BE49-F238E27FC236}">
                <a16:creationId xmlns:a16="http://schemas.microsoft.com/office/drawing/2014/main" id="{6BF8AFAC-0043-4B46-2BAF-E3356161854D}"/>
              </a:ext>
            </a:extLst>
          </p:cNvPr>
          <p:cNvCxnSpPr>
            <a:cxnSpLocks/>
          </p:cNvCxnSpPr>
          <p:nvPr userDrawn="1"/>
        </p:nvCxnSpPr>
        <p:spPr>
          <a:xfrm>
            <a:off x="733585" y="3899324"/>
            <a:ext cx="2422659"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 Placeholder 21">
            <a:extLst>
              <a:ext uri="{FF2B5EF4-FFF2-40B4-BE49-F238E27FC236}">
                <a16:creationId xmlns:a16="http://schemas.microsoft.com/office/drawing/2014/main" id="{C3612E19-97F3-0DDA-5B0A-B9870A7348F7}"/>
              </a:ext>
            </a:extLst>
          </p:cNvPr>
          <p:cNvSpPr>
            <a:spLocks noGrp="1"/>
          </p:cNvSpPr>
          <p:nvPr>
            <p:ph type="body" sz="quarter" idx="22" hasCustomPrompt="1"/>
          </p:nvPr>
        </p:nvSpPr>
        <p:spPr>
          <a:xfrm>
            <a:off x="555478" y="5445778"/>
            <a:ext cx="2803019" cy="406400"/>
          </a:xfrm>
          <a:prstGeom prst="rect">
            <a:avLst/>
          </a:prstGeom>
        </p:spPr>
        <p:txBody>
          <a:bodyPr/>
          <a:lstStyle>
            <a:lvl1pPr marL="0" indent="0">
              <a:buNone/>
              <a:defRPr lang="en-US" sz="2400" b="1" kern="1200" dirty="0" smtClean="0">
                <a:solidFill>
                  <a:srgbClr val="127A9A"/>
                </a:solidFill>
                <a:latin typeface="+mn-lt"/>
                <a:ea typeface="+mn-ea"/>
                <a:cs typeface="+mn-cs"/>
              </a:defRPr>
            </a:lvl1pPr>
            <a:lvl2pPr marL="457200" indent="0">
              <a:buNone/>
              <a:defRPr sz="1600"/>
            </a:lvl2pPr>
          </a:lstStyle>
          <a:p>
            <a:pPr lvl="0"/>
            <a:r>
              <a:rPr lang="en-US"/>
              <a:t>Insert Module Title</a:t>
            </a:r>
          </a:p>
          <a:p>
            <a:pPr lvl="1"/>
            <a:endParaRPr lang="en-US"/>
          </a:p>
        </p:txBody>
      </p:sp>
      <p:sp>
        <p:nvSpPr>
          <p:cNvPr id="4" name="Rectangle 3">
            <a:extLst>
              <a:ext uri="{FF2B5EF4-FFF2-40B4-BE49-F238E27FC236}">
                <a16:creationId xmlns:a16="http://schemas.microsoft.com/office/drawing/2014/main" id="{C7CF7E49-E678-ED74-0F20-659DCFC9835E}"/>
              </a:ext>
            </a:extLst>
          </p:cNvPr>
          <p:cNvSpPr/>
          <p:nvPr userDrawn="1"/>
        </p:nvSpPr>
        <p:spPr>
          <a:xfrm>
            <a:off x="-4851400" y="0"/>
            <a:ext cx="3771900" cy="6858000"/>
          </a:xfrm>
          <a:prstGeom prst="rect">
            <a:avLst/>
          </a:prstGeom>
          <a:solidFill>
            <a:schemeClr val="bg1"/>
          </a:solidFill>
          <a:ln w="28575">
            <a:solidFill>
              <a:srgbClr val="C00000"/>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5" name="Text Placeholder 17">
            <a:extLst>
              <a:ext uri="{FF2B5EF4-FFF2-40B4-BE49-F238E27FC236}">
                <a16:creationId xmlns:a16="http://schemas.microsoft.com/office/drawing/2014/main" id="{9C0D75AC-6A94-CC87-DD6D-31343150E222}"/>
              </a:ext>
            </a:extLst>
          </p:cNvPr>
          <p:cNvSpPr>
            <a:spLocks noGrp="1"/>
          </p:cNvSpPr>
          <p:nvPr>
            <p:ph type="body" sz="quarter" idx="23" hasCustomPrompt="1"/>
          </p:nvPr>
        </p:nvSpPr>
        <p:spPr>
          <a:xfrm>
            <a:off x="-4567549" y="939420"/>
            <a:ext cx="3204199" cy="624207"/>
          </a:xfrm>
          <a:prstGeom prst="rect">
            <a:avLst/>
          </a:prstGeom>
        </p:spPr>
        <p:txBody>
          <a:bodyPr/>
          <a:lstStyle>
            <a:lvl1pPr marL="0" indent="0" algn="l">
              <a:buFont typeface="Arial" panose="020B0604020202020204" pitchFamily="34" charset="0"/>
              <a:buNone/>
              <a:defRPr sz="2000" b="0" u="none">
                <a:solidFill>
                  <a:srgbClr val="C00000"/>
                </a:solidFill>
              </a:defRPr>
            </a:lvl1pPr>
          </a:lstStyle>
          <a:p>
            <a:pPr lvl="0"/>
            <a:r>
              <a:rPr lang="en-US" dirty="0"/>
              <a:t>1.</a:t>
            </a:r>
          </a:p>
          <a:p>
            <a:pPr lvl="0"/>
            <a:endParaRPr lang="en-US" dirty="0"/>
          </a:p>
        </p:txBody>
      </p:sp>
      <p:sp>
        <p:nvSpPr>
          <p:cNvPr id="12" name="TextBox 11">
            <a:extLst>
              <a:ext uri="{FF2B5EF4-FFF2-40B4-BE49-F238E27FC236}">
                <a16:creationId xmlns:a16="http://schemas.microsoft.com/office/drawing/2014/main" id="{44C6BD0E-52D1-DEB1-B6E4-70271A93F307}"/>
              </a:ext>
            </a:extLst>
          </p:cNvPr>
          <p:cNvSpPr txBox="1"/>
          <p:nvPr userDrawn="1"/>
        </p:nvSpPr>
        <p:spPr>
          <a:xfrm>
            <a:off x="-4567550" y="247650"/>
            <a:ext cx="3462650" cy="400110"/>
          </a:xfrm>
          <a:prstGeom prst="rect">
            <a:avLst/>
          </a:prstGeom>
          <a:noFill/>
        </p:spPr>
        <p:txBody>
          <a:bodyPr wrap="square" rtlCol="0">
            <a:spAutoFit/>
          </a:bodyPr>
          <a:lstStyle/>
          <a:p>
            <a:r>
              <a:rPr lang="en-US" sz="2000" b="1" u="sng" dirty="0">
                <a:solidFill>
                  <a:srgbClr val="C00000"/>
                </a:solidFill>
              </a:rPr>
              <a:t>ID Development Notes: </a:t>
            </a:r>
          </a:p>
        </p:txBody>
      </p:sp>
      <p:sp>
        <p:nvSpPr>
          <p:cNvPr id="16" name="Rectangle 15">
            <a:extLst>
              <a:ext uri="{FF2B5EF4-FFF2-40B4-BE49-F238E27FC236}">
                <a16:creationId xmlns:a16="http://schemas.microsoft.com/office/drawing/2014/main" id="{B8C561FE-F9D3-3974-2D83-14FFCFCE62DA}"/>
              </a:ext>
            </a:extLst>
          </p:cNvPr>
          <p:cNvSpPr/>
          <p:nvPr userDrawn="1"/>
        </p:nvSpPr>
        <p:spPr>
          <a:xfrm>
            <a:off x="13265150" y="0"/>
            <a:ext cx="3771900" cy="6858000"/>
          </a:xfrm>
          <a:prstGeom prst="rect">
            <a:avLst/>
          </a:prstGeom>
          <a:solidFill>
            <a:schemeClr val="bg2"/>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7" name="Text Placeholder 17">
            <a:extLst>
              <a:ext uri="{FF2B5EF4-FFF2-40B4-BE49-F238E27FC236}">
                <a16:creationId xmlns:a16="http://schemas.microsoft.com/office/drawing/2014/main" id="{37B849CB-9129-0A04-D196-5D010F0CD5C2}"/>
              </a:ext>
            </a:extLst>
          </p:cNvPr>
          <p:cNvSpPr>
            <a:spLocks noGrp="1"/>
          </p:cNvSpPr>
          <p:nvPr>
            <p:ph type="body" sz="quarter" idx="24" hasCustomPrompt="1"/>
          </p:nvPr>
        </p:nvSpPr>
        <p:spPr>
          <a:xfrm>
            <a:off x="13549001" y="939420"/>
            <a:ext cx="3204199" cy="624207"/>
          </a:xfrm>
          <a:prstGeom prst="rect">
            <a:avLst/>
          </a:prstGeom>
        </p:spPr>
        <p:txBody>
          <a:bodyPr/>
          <a:lstStyle>
            <a:lvl1pPr marL="0" indent="0" algn="l">
              <a:buFont typeface="Arial" panose="020B0604020202020204" pitchFamily="34" charset="0"/>
              <a:buNone/>
              <a:defRPr sz="2000" b="0" u="none">
                <a:solidFill>
                  <a:schemeClr val="tx1"/>
                </a:solidFill>
              </a:defRPr>
            </a:lvl1pPr>
          </a:lstStyle>
          <a:p>
            <a:pPr lvl="0"/>
            <a:r>
              <a:rPr lang="en-US" dirty="0"/>
              <a:t>1.</a:t>
            </a:r>
          </a:p>
          <a:p>
            <a:pPr lvl="0"/>
            <a:endParaRPr lang="en-US" dirty="0"/>
          </a:p>
        </p:txBody>
      </p:sp>
      <p:sp>
        <p:nvSpPr>
          <p:cNvPr id="18" name="TextBox 17">
            <a:extLst>
              <a:ext uri="{FF2B5EF4-FFF2-40B4-BE49-F238E27FC236}">
                <a16:creationId xmlns:a16="http://schemas.microsoft.com/office/drawing/2014/main" id="{6DFBF98C-FD64-EEFD-7543-4DDB67464060}"/>
              </a:ext>
            </a:extLst>
          </p:cNvPr>
          <p:cNvSpPr txBox="1"/>
          <p:nvPr userDrawn="1"/>
        </p:nvSpPr>
        <p:spPr>
          <a:xfrm>
            <a:off x="13549000" y="247650"/>
            <a:ext cx="3462650" cy="400110"/>
          </a:xfrm>
          <a:prstGeom prst="rect">
            <a:avLst/>
          </a:prstGeom>
          <a:noFill/>
        </p:spPr>
        <p:txBody>
          <a:bodyPr wrap="square" rtlCol="0">
            <a:spAutoFit/>
          </a:bodyPr>
          <a:lstStyle/>
          <a:p>
            <a:r>
              <a:rPr lang="en-US" sz="2000" b="1" u="sng" dirty="0">
                <a:solidFill>
                  <a:schemeClr val="tx1"/>
                </a:solidFill>
              </a:rPr>
              <a:t>ID Notes to Trainer:</a:t>
            </a:r>
          </a:p>
        </p:txBody>
      </p:sp>
    </p:spTree>
    <p:extLst>
      <p:ext uri="{BB962C8B-B14F-4D97-AF65-F5344CB8AC3E}">
        <p14:creationId xmlns:p14="http://schemas.microsoft.com/office/powerpoint/2010/main" val="100176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ives - Blank">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FDF8910-3191-DFCA-2996-194154F88E81}"/>
              </a:ext>
            </a:extLst>
          </p:cNvPr>
          <p:cNvSpPr txBox="1"/>
          <p:nvPr userDrawn="1"/>
        </p:nvSpPr>
        <p:spPr>
          <a:xfrm>
            <a:off x="10172700" y="4344003"/>
            <a:ext cx="1199094" cy="830997"/>
          </a:xfrm>
          <a:prstGeom prst="rect">
            <a:avLst/>
          </a:prstGeom>
          <a:noFill/>
        </p:spPr>
        <p:txBody>
          <a:bodyPr wrap="square" rtlCol="0">
            <a:spAutoFit/>
          </a:bodyPr>
          <a:lstStyle/>
          <a:p>
            <a:pPr algn="ctr"/>
            <a:r>
              <a:rPr lang="en-US" sz="4800" b="1">
                <a:ln w="19050">
                  <a:solidFill>
                    <a:schemeClr val="bg1">
                      <a:alpha val="50000"/>
                    </a:schemeClr>
                  </a:solidFill>
                </a:ln>
                <a:solidFill>
                  <a:schemeClr val="bg1">
                    <a:alpha val="2000"/>
                  </a:schemeClr>
                </a:solidFill>
              </a:rPr>
              <a:t>03.</a:t>
            </a:r>
          </a:p>
        </p:txBody>
      </p:sp>
      <p:sp>
        <p:nvSpPr>
          <p:cNvPr id="2" name="Text Placeholder 21">
            <a:extLst>
              <a:ext uri="{FF2B5EF4-FFF2-40B4-BE49-F238E27FC236}">
                <a16:creationId xmlns:a16="http://schemas.microsoft.com/office/drawing/2014/main" id="{62D666A0-077C-5617-E033-335A58DD01C9}"/>
              </a:ext>
            </a:extLst>
          </p:cNvPr>
          <p:cNvSpPr>
            <a:spLocks noGrp="1"/>
          </p:cNvSpPr>
          <p:nvPr>
            <p:ph type="body" sz="quarter" idx="22" hasCustomPrompt="1"/>
          </p:nvPr>
        </p:nvSpPr>
        <p:spPr>
          <a:xfrm>
            <a:off x="203200" y="381000"/>
            <a:ext cx="6718300" cy="406400"/>
          </a:xfrm>
          <a:prstGeom prst="rect">
            <a:avLst/>
          </a:prstGeom>
        </p:spPr>
        <p:txBody>
          <a:bodyPr/>
          <a:lstStyle>
            <a:lvl1pPr>
              <a:defRPr lang="en-US" sz="3600" b="1" dirty="0">
                <a:solidFill>
                  <a:srgbClr val="127A9A"/>
                </a:solidFill>
              </a:defRPr>
            </a:lvl1pPr>
            <a:lvl2pPr>
              <a:defRPr lang="en-US" dirty="0">
                <a:solidFill>
                  <a:srgbClr val="127A9A"/>
                </a:solidFill>
              </a:defRPr>
            </a:lvl2pPr>
          </a:lstStyle>
          <a:p>
            <a:pPr marL="0" lvl="0" indent="0">
              <a:buNone/>
            </a:pPr>
            <a:r>
              <a:rPr lang="en-US"/>
              <a:t>Insert Module Title</a:t>
            </a:r>
          </a:p>
          <a:p>
            <a:pPr marL="457200" lvl="1" indent="0">
              <a:buNone/>
            </a:pPr>
            <a:endParaRPr lang="en-US"/>
          </a:p>
        </p:txBody>
      </p:sp>
    </p:spTree>
    <p:extLst>
      <p:ext uri="{BB962C8B-B14F-4D97-AF65-F5344CB8AC3E}">
        <p14:creationId xmlns:p14="http://schemas.microsoft.com/office/powerpoint/2010/main" val="236438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A32484D-C114-4ED9-276C-71B499E5C251}"/>
              </a:ext>
            </a:extLst>
          </p:cNvPr>
          <p:cNvSpPr>
            <a:spLocks noGrp="1"/>
          </p:cNvSpPr>
          <p:nvPr>
            <p:ph type="body" sz="quarter" idx="22" hasCustomPrompt="1"/>
          </p:nvPr>
        </p:nvSpPr>
        <p:spPr>
          <a:xfrm>
            <a:off x="203200" y="381000"/>
            <a:ext cx="6718300" cy="406400"/>
          </a:xfrm>
          <a:prstGeom prst="rect">
            <a:avLst/>
          </a:prstGeom>
        </p:spPr>
        <p:txBody>
          <a:bodyPr/>
          <a:lstStyle>
            <a:lvl1pPr>
              <a:defRPr lang="en-US" sz="3600" b="1" dirty="0">
                <a:solidFill>
                  <a:srgbClr val="127A9A"/>
                </a:solidFill>
              </a:defRPr>
            </a:lvl1pPr>
            <a:lvl2pPr>
              <a:defRPr lang="en-US" dirty="0">
                <a:solidFill>
                  <a:srgbClr val="127A9A"/>
                </a:solidFill>
              </a:defRPr>
            </a:lvl2pPr>
          </a:lstStyle>
          <a:p>
            <a:pPr marL="0" lvl="0" indent="0">
              <a:buNone/>
            </a:pPr>
            <a:r>
              <a:rPr lang="en-US"/>
              <a:t>Insert Module Title</a:t>
            </a:r>
          </a:p>
          <a:p>
            <a:pPr marL="457200" lvl="1" indent="0">
              <a:buNone/>
            </a:pPr>
            <a:endParaRPr lang="en-US"/>
          </a:p>
        </p:txBody>
      </p:sp>
    </p:spTree>
    <p:extLst>
      <p:ext uri="{BB962C8B-B14F-4D97-AF65-F5344CB8AC3E}">
        <p14:creationId xmlns:p14="http://schemas.microsoft.com/office/powerpoint/2010/main" val="3355501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A32484D-C114-4ED9-276C-71B499E5C251}"/>
              </a:ext>
            </a:extLst>
          </p:cNvPr>
          <p:cNvSpPr>
            <a:spLocks noGrp="1"/>
          </p:cNvSpPr>
          <p:nvPr>
            <p:ph type="body" sz="quarter" idx="22" hasCustomPrompt="1"/>
          </p:nvPr>
        </p:nvSpPr>
        <p:spPr>
          <a:xfrm>
            <a:off x="203200" y="381000"/>
            <a:ext cx="6718300" cy="406400"/>
          </a:xfrm>
          <a:prstGeom prst="rect">
            <a:avLst/>
          </a:prstGeom>
        </p:spPr>
        <p:txBody>
          <a:bodyPr/>
          <a:lstStyle>
            <a:lvl1pPr>
              <a:defRPr lang="en-US" sz="3600" b="1" dirty="0">
                <a:solidFill>
                  <a:srgbClr val="127A9A"/>
                </a:solidFill>
              </a:defRPr>
            </a:lvl1pPr>
            <a:lvl2pPr>
              <a:defRPr lang="en-US" dirty="0">
                <a:solidFill>
                  <a:srgbClr val="127A9A"/>
                </a:solidFill>
              </a:defRPr>
            </a:lvl2pPr>
          </a:lstStyle>
          <a:p>
            <a:pPr marL="0" lvl="0" indent="0">
              <a:buNone/>
            </a:pPr>
            <a:r>
              <a:rPr lang="en-US"/>
              <a:t>Insert Module Title</a:t>
            </a:r>
          </a:p>
          <a:p>
            <a:pPr marL="457200" lvl="1" indent="0">
              <a:buNone/>
            </a:pPr>
            <a:endParaRPr lang="en-US"/>
          </a:p>
        </p:txBody>
      </p:sp>
    </p:spTree>
    <p:extLst>
      <p:ext uri="{BB962C8B-B14F-4D97-AF65-F5344CB8AC3E}">
        <p14:creationId xmlns:p14="http://schemas.microsoft.com/office/powerpoint/2010/main" val="2549871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A32484D-C114-4ED9-276C-71B499E5C251}"/>
              </a:ext>
            </a:extLst>
          </p:cNvPr>
          <p:cNvSpPr>
            <a:spLocks noGrp="1"/>
          </p:cNvSpPr>
          <p:nvPr>
            <p:ph type="body" sz="quarter" idx="22" hasCustomPrompt="1"/>
          </p:nvPr>
        </p:nvSpPr>
        <p:spPr>
          <a:xfrm>
            <a:off x="203200" y="381000"/>
            <a:ext cx="6718300" cy="406400"/>
          </a:xfrm>
          <a:prstGeom prst="rect">
            <a:avLst/>
          </a:prstGeom>
        </p:spPr>
        <p:txBody>
          <a:bodyPr/>
          <a:lstStyle>
            <a:lvl1pPr>
              <a:defRPr lang="en-US" sz="3600" b="1" dirty="0">
                <a:solidFill>
                  <a:srgbClr val="127A9A"/>
                </a:solidFill>
              </a:defRPr>
            </a:lvl1pPr>
            <a:lvl2pPr>
              <a:defRPr lang="en-US" dirty="0">
                <a:solidFill>
                  <a:srgbClr val="127A9A"/>
                </a:solidFill>
              </a:defRPr>
            </a:lvl2pPr>
          </a:lstStyle>
          <a:p>
            <a:pPr marL="0" lvl="0" indent="0">
              <a:buNone/>
            </a:pPr>
            <a:r>
              <a:rPr lang="en-US"/>
              <a:t>Insert Module Title</a:t>
            </a:r>
          </a:p>
          <a:p>
            <a:pPr marL="457200" lvl="1" indent="0">
              <a:buNone/>
            </a:pPr>
            <a:endParaRPr lang="en-US"/>
          </a:p>
        </p:txBody>
      </p:sp>
    </p:spTree>
    <p:extLst>
      <p:ext uri="{BB962C8B-B14F-4D97-AF65-F5344CB8AC3E}">
        <p14:creationId xmlns:p14="http://schemas.microsoft.com/office/powerpoint/2010/main" val="360406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A32484D-C114-4ED9-276C-71B499E5C251}"/>
              </a:ext>
            </a:extLst>
          </p:cNvPr>
          <p:cNvSpPr>
            <a:spLocks noGrp="1"/>
          </p:cNvSpPr>
          <p:nvPr>
            <p:ph type="body" sz="quarter" idx="22" hasCustomPrompt="1"/>
          </p:nvPr>
        </p:nvSpPr>
        <p:spPr>
          <a:xfrm>
            <a:off x="203200" y="381000"/>
            <a:ext cx="6718300" cy="406400"/>
          </a:xfrm>
          <a:prstGeom prst="rect">
            <a:avLst/>
          </a:prstGeom>
        </p:spPr>
        <p:txBody>
          <a:bodyPr/>
          <a:lstStyle>
            <a:lvl1pPr>
              <a:defRPr lang="en-US" sz="3600" b="1" dirty="0">
                <a:solidFill>
                  <a:srgbClr val="127A9A"/>
                </a:solidFill>
              </a:defRPr>
            </a:lvl1pPr>
            <a:lvl2pPr>
              <a:defRPr lang="en-US" dirty="0">
                <a:solidFill>
                  <a:srgbClr val="127A9A"/>
                </a:solidFill>
              </a:defRPr>
            </a:lvl2pPr>
          </a:lstStyle>
          <a:p>
            <a:pPr marL="0" lvl="0" indent="0">
              <a:buNone/>
            </a:pPr>
            <a:r>
              <a:rPr lang="en-US"/>
              <a:t>Insert Module Title</a:t>
            </a:r>
          </a:p>
          <a:p>
            <a:pPr marL="457200" lvl="1" indent="0">
              <a:buNone/>
            </a:pPr>
            <a:endParaRPr lang="en-US"/>
          </a:p>
        </p:txBody>
      </p:sp>
    </p:spTree>
    <p:extLst>
      <p:ext uri="{BB962C8B-B14F-4D97-AF65-F5344CB8AC3E}">
        <p14:creationId xmlns:p14="http://schemas.microsoft.com/office/powerpoint/2010/main" val="1118611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A32484D-C114-4ED9-276C-71B499E5C251}"/>
              </a:ext>
            </a:extLst>
          </p:cNvPr>
          <p:cNvSpPr>
            <a:spLocks noGrp="1"/>
          </p:cNvSpPr>
          <p:nvPr>
            <p:ph type="body" sz="quarter" idx="22" hasCustomPrompt="1"/>
          </p:nvPr>
        </p:nvSpPr>
        <p:spPr>
          <a:xfrm>
            <a:off x="203200" y="381000"/>
            <a:ext cx="6718300" cy="406400"/>
          </a:xfrm>
          <a:prstGeom prst="rect">
            <a:avLst/>
          </a:prstGeom>
        </p:spPr>
        <p:txBody>
          <a:bodyPr/>
          <a:lstStyle>
            <a:lvl1pPr>
              <a:defRPr lang="en-US" sz="3600" b="1" dirty="0">
                <a:solidFill>
                  <a:srgbClr val="127A9A"/>
                </a:solidFill>
              </a:defRPr>
            </a:lvl1pPr>
            <a:lvl2pPr>
              <a:defRPr lang="en-US" dirty="0">
                <a:solidFill>
                  <a:srgbClr val="127A9A"/>
                </a:solidFill>
              </a:defRPr>
            </a:lvl2pPr>
          </a:lstStyle>
          <a:p>
            <a:pPr marL="0" lvl="0" indent="0">
              <a:buNone/>
            </a:pPr>
            <a:r>
              <a:rPr lang="en-US"/>
              <a:t>Insert Module Title</a:t>
            </a:r>
          </a:p>
          <a:p>
            <a:pPr marL="457200" lvl="1" indent="0">
              <a:buNone/>
            </a:pPr>
            <a:endParaRPr lang="en-US"/>
          </a:p>
        </p:txBody>
      </p:sp>
    </p:spTree>
    <p:extLst>
      <p:ext uri="{BB962C8B-B14F-4D97-AF65-F5344CB8AC3E}">
        <p14:creationId xmlns:p14="http://schemas.microsoft.com/office/powerpoint/2010/main" val="2018188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A32484D-C114-4ED9-276C-71B499E5C251}"/>
              </a:ext>
            </a:extLst>
          </p:cNvPr>
          <p:cNvSpPr>
            <a:spLocks noGrp="1"/>
          </p:cNvSpPr>
          <p:nvPr>
            <p:ph type="body" sz="quarter" idx="22" hasCustomPrompt="1"/>
          </p:nvPr>
        </p:nvSpPr>
        <p:spPr>
          <a:xfrm>
            <a:off x="203200" y="381000"/>
            <a:ext cx="6718300" cy="406400"/>
          </a:xfrm>
          <a:prstGeom prst="rect">
            <a:avLst/>
          </a:prstGeom>
        </p:spPr>
        <p:txBody>
          <a:bodyPr/>
          <a:lstStyle>
            <a:lvl1pPr>
              <a:defRPr lang="en-US" sz="3600" b="1" dirty="0">
                <a:solidFill>
                  <a:srgbClr val="127A9A"/>
                </a:solidFill>
              </a:defRPr>
            </a:lvl1pPr>
            <a:lvl2pPr>
              <a:defRPr lang="en-US" dirty="0">
                <a:solidFill>
                  <a:srgbClr val="127A9A"/>
                </a:solidFill>
              </a:defRPr>
            </a:lvl2pPr>
          </a:lstStyle>
          <a:p>
            <a:pPr marL="0" lvl="0" indent="0">
              <a:buNone/>
            </a:pPr>
            <a:r>
              <a:rPr lang="en-US"/>
              <a:t>Insert Module Title</a:t>
            </a:r>
          </a:p>
          <a:p>
            <a:pPr marL="457200" lvl="1" indent="0">
              <a:buNone/>
            </a:pPr>
            <a:endParaRPr lang="en-US"/>
          </a:p>
        </p:txBody>
      </p:sp>
    </p:spTree>
    <p:extLst>
      <p:ext uri="{BB962C8B-B14F-4D97-AF65-F5344CB8AC3E}">
        <p14:creationId xmlns:p14="http://schemas.microsoft.com/office/powerpoint/2010/main" val="3886632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A32484D-C114-4ED9-276C-71B499E5C251}"/>
              </a:ext>
            </a:extLst>
          </p:cNvPr>
          <p:cNvSpPr>
            <a:spLocks noGrp="1"/>
          </p:cNvSpPr>
          <p:nvPr>
            <p:ph type="body" sz="quarter" idx="22" hasCustomPrompt="1"/>
          </p:nvPr>
        </p:nvSpPr>
        <p:spPr>
          <a:xfrm>
            <a:off x="203200" y="381000"/>
            <a:ext cx="6718300" cy="406400"/>
          </a:xfrm>
          <a:prstGeom prst="rect">
            <a:avLst/>
          </a:prstGeom>
        </p:spPr>
        <p:txBody>
          <a:bodyPr/>
          <a:lstStyle>
            <a:lvl1pPr>
              <a:defRPr lang="en-US" sz="3600" b="1" dirty="0">
                <a:solidFill>
                  <a:srgbClr val="127A9A"/>
                </a:solidFill>
              </a:defRPr>
            </a:lvl1pPr>
            <a:lvl2pPr>
              <a:defRPr lang="en-US" dirty="0">
                <a:solidFill>
                  <a:srgbClr val="127A9A"/>
                </a:solidFill>
              </a:defRPr>
            </a:lvl2pPr>
          </a:lstStyle>
          <a:p>
            <a:pPr marL="0" lvl="0" indent="0">
              <a:buNone/>
            </a:pPr>
            <a:r>
              <a:rPr lang="en-US"/>
              <a:t>Insert Module Title</a:t>
            </a:r>
          </a:p>
          <a:p>
            <a:pPr marL="457200" lvl="1" indent="0">
              <a:buNone/>
            </a:pPr>
            <a:endParaRPr lang="en-US"/>
          </a:p>
        </p:txBody>
      </p:sp>
    </p:spTree>
    <p:extLst>
      <p:ext uri="{BB962C8B-B14F-4D97-AF65-F5344CB8AC3E}">
        <p14:creationId xmlns:p14="http://schemas.microsoft.com/office/powerpoint/2010/main" val="402961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2334DD-644A-A2A9-44D8-A8734CB3A79A}"/>
              </a:ext>
            </a:extLst>
          </p:cNvPr>
          <p:cNvPicPr>
            <a:picLocks noChangeAspect="1"/>
          </p:cNvPicPr>
          <p:nvPr userDrawn="1"/>
        </p:nvPicPr>
        <p:blipFill>
          <a:blip r:embed="rId2">
            <a:extLst>
              <a:ext uri="{28A0092B-C50C-407E-A947-70E740481C1C}">
                <a14:useLocalDpi xmlns:a14="http://schemas.microsoft.com/office/drawing/2010/main" val="0"/>
              </a:ext>
            </a:extLst>
          </a:blip>
          <a:srcRect l="-7637" r="8931"/>
          <a:stretch/>
        </p:blipFill>
        <p:spPr>
          <a:xfrm>
            <a:off x="2009450" y="0"/>
            <a:ext cx="10182550" cy="6858000"/>
          </a:xfrm>
          <a:prstGeom prst="rect">
            <a:avLst/>
          </a:prstGeom>
        </p:spPr>
      </p:pic>
      <p:sp>
        <p:nvSpPr>
          <p:cNvPr id="6" name="Rectangle 5">
            <a:extLst>
              <a:ext uri="{FF2B5EF4-FFF2-40B4-BE49-F238E27FC236}">
                <a16:creationId xmlns:a16="http://schemas.microsoft.com/office/drawing/2014/main" id="{1B5A65E8-F23D-AB6C-38A6-2F2ED59ADFA4}"/>
              </a:ext>
            </a:extLst>
          </p:cNvPr>
          <p:cNvSpPr>
            <a:spLocks/>
          </p:cNvSpPr>
          <p:nvPr userDrawn="1"/>
        </p:nvSpPr>
        <p:spPr>
          <a:xfrm>
            <a:off x="-1" y="0"/>
            <a:ext cx="3889830" cy="6858000"/>
          </a:xfrm>
          <a:prstGeom prst="rect">
            <a:avLst/>
          </a:prstGeom>
          <a:solidFill>
            <a:schemeClr val="bg1"/>
          </a:solidFill>
          <a:ln>
            <a:noFill/>
          </a:ln>
          <a:effectLst>
            <a:outerShdw blurRad="1155700" sx="110000" sy="110000" algn="ctr"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7" name="Rectangle: Rounded Corners 6">
            <a:extLst>
              <a:ext uri="{FF2B5EF4-FFF2-40B4-BE49-F238E27FC236}">
                <a16:creationId xmlns:a16="http://schemas.microsoft.com/office/drawing/2014/main" id="{7FE926AC-1B54-9610-69F6-0E505CC2CAB4}"/>
              </a:ext>
            </a:extLst>
          </p:cNvPr>
          <p:cNvSpPr/>
          <p:nvPr userDrawn="1"/>
        </p:nvSpPr>
        <p:spPr>
          <a:xfrm>
            <a:off x="374016" y="-181863"/>
            <a:ext cx="3141796" cy="2212745"/>
          </a:xfrm>
          <a:prstGeom prst="roundRect">
            <a:avLst>
              <a:gd name="adj" fmla="val 7234"/>
            </a:avLst>
          </a:prstGeom>
          <a:solidFill>
            <a:schemeClr val="accent3"/>
          </a:solidFill>
          <a:ln w="28575">
            <a:solidFill>
              <a:schemeClr val="accent3"/>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1400">
              <a:solidFill>
                <a:schemeClr val="bg1"/>
              </a:solidFill>
            </a:endParaRPr>
          </a:p>
        </p:txBody>
      </p:sp>
      <p:pic>
        <p:nvPicPr>
          <p:cNvPr id="10" name="Picture 9">
            <a:extLst>
              <a:ext uri="{FF2B5EF4-FFF2-40B4-BE49-F238E27FC236}">
                <a16:creationId xmlns:a16="http://schemas.microsoft.com/office/drawing/2014/main" id="{1F70CAC0-0719-6272-B3C4-B9C09F5B274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08504" y="650168"/>
            <a:ext cx="2472821" cy="725968"/>
          </a:xfrm>
          <a:prstGeom prst="rect">
            <a:avLst/>
          </a:prstGeom>
        </p:spPr>
      </p:pic>
      <p:sp>
        <p:nvSpPr>
          <p:cNvPr id="13" name="Rectangle 12">
            <a:extLst>
              <a:ext uri="{FF2B5EF4-FFF2-40B4-BE49-F238E27FC236}">
                <a16:creationId xmlns:a16="http://schemas.microsoft.com/office/drawing/2014/main" id="{F3203EE5-E919-53FC-FA53-35D8D1788F13}"/>
              </a:ext>
            </a:extLst>
          </p:cNvPr>
          <p:cNvSpPr/>
          <p:nvPr userDrawn="1"/>
        </p:nvSpPr>
        <p:spPr>
          <a:xfrm>
            <a:off x="377319" y="921538"/>
            <a:ext cx="3135190" cy="10658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a:solidFill>
                <a:schemeClr val="bg1"/>
              </a:solidFill>
            </a:endParaRPr>
          </a:p>
        </p:txBody>
      </p:sp>
      <p:sp>
        <p:nvSpPr>
          <p:cNvPr id="15" name="TextBox 14">
            <a:extLst>
              <a:ext uri="{FF2B5EF4-FFF2-40B4-BE49-F238E27FC236}">
                <a16:creationId xmlns:a16="http://schemas.microsoft.com/office/drawing/2014/main" id="{9D22D757-CFC5-A2FF-3F1A-372CA9BB9BED}"/>
              </a:ext>
            </a:extLst>
          </p:cNvPr>
          <p:cNvSpPr txBox="1">
            <a:spLocks/>
          </p:cNvSpPr>
          <p:nvPr userDrawn="1"/>
        </p:nvSpPr>
        <p:spPr>
          <a:xfrm>
            <a:off x="192751" y="6554623"/>
            <a:ext cx="3504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Do Not Distribute Without Consent. </a:t>
            </a:r>
          </a:p>
        </p:txBody>
      </p:sp>
      <p:sp>
        <p:nvSpPr>
          <p:cNvPr id="11" name="Rectangle: Rounded Corners 10">
            <a:extLst>
              <a:ext uri="{FF2B5EF4-FFF2-40B4-BE49-F238E27FC236}">
                <a16:creationId xmlns:a16="http://schemas.microsoft.com/office/drawing/2014/main" id="{7078B235-0302-EFFB-DBED-EED0440BA124}"/>
              </a:ext>
            </a:extLst>
          </p:cNvPr>
          <p:cNvSpPr/>
          <p:nvPr userDrawn="1"/>
        </p:nvSpPr>
        <p:spPr>
          <a:xfrm>
            <a:off x="374016" y="2351319"/>
            <a:ext cx="3141796" cy="3897013"/>
          </a:xfrm>
          <a:prstGeom prst="roundRect">
            <a:avLst>
              <a:gd name="adj" fmla="val 7234"/>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8" name="Picture Placeholder 7">
            <a:extLst>
              <a:ext uri="{FF2B5EF4-FFF2-40B4-BE49-F238E27FC236}">
                <a16:creationId xmlns:a16="http://schemas.microsoft.com/office/drawing/2014/main" id="{E630C645-0B60-FC8F-A83D-A09C7936FE8B}"/>
              </a:ext>
            </a:extLst>
          </p:cNvPr>
          <p:cNvSpPr>
            <a:spLocks noGrp="1"/>
          </p:cNvSpPr>
          <p:nvPr>
            <p:ph type="pic" sz="quarter" idx="10" hasCustomPrompt="1"/>
          </p:nvPr>
        </p:nvSpPr>
        <p:spPr>
          <a:xfrm>
            <a:off x="1093788" y="2811463"/>
            <a:ext cx="1811337" cy="922337"/>
          </a:xfrm>
          <a:prstGeom prst="rect">
            <a:avLst/>
          </a:prstGeom>
        </p:spPr>
        <p:txBody>
          <a:bodyPr/>
          <a:lstStyle>
            <a:lvl1pPr marL="0" indent="0" algn="ctr">
              <a:buNone/>
              <a:defRPr sz="2000"/>
            </a:lvl1pPr>
          </a:lstStyle>
          <a:p>
            <a:r>
              <a:rPr lang="en-US"/>
              <a:t>Insert </a:t>
            </a:r>
            <a:r>
              <a:rPr lang="en-US" err="1"/>
              <a:t>PharmCo</a:t>
            </a:r>
            <a:r>
              <a:rPr lang="en-US"/>
              <a:t>  Logo</a:t>
            </a:r>
          </a:p>
        </p:txBody>
      </p:sp>
      <p:sp>
        <p:nvSpPr>
          <p:cNvPr id="9" name="Picture Placeholder 7">
            <a:extLst>
              <a:ext uri="{FF2B5EF4-FFF2-40B4-BE49-F238E27FC236}">
                <a16:creationId xmlns:a16="http://schemas.microsoft.com/office/drawing/2014/main" id="{C91A8732-2AC0-B3F9-FEA6-C99BCFA6E80D}"/>
              </a:ext>
            </a:extLst>
          </p:cNvPr>
          <p:cNvSpPr>
            <a:spLocks noGrp="1"/>
          </p:cNvSpPr>
          <p:nvPr>
            <p:ph type="pic" sz="quarter" idx="11" hasCustomPrompt="1"/>
          </p:nvPr>
        </p:nvSpPr>
        <p:spPr>
          <a:xfrm>
            <a:off x="1093787" y="4203004"/>
            <a:ext cx="1811337" cy="922337"/>
          </a:xfrm>
          <a:prstGeom prst="rect">
            <a:avLst/>
          </a:prstGeom>
        </p:spPr>
        <p:txBody>
          <a:bodyPr/>
          <a:lstStyle>
            <a:lvl1pPr marL="0" indent="0" algn="ctr">
              <a:buNone/>
              <a:defRPr sz="1800"/>
            </a:lvl1pPr>
          </a:lstStyle>
          <a:p>
            <a:r>
              <a:rPr lang="en-US"/>
              <a:t>Insert             Product   Logo(s)</a:t>
            </a:r>
          </a:p>
        </p:txBody>
      </p:sp>
      <p:sp>
        <p:nvSpPr>
          <p:cNvPr id="2" name="Text Placeholder 21">
            <a:extLst>
              <a:ext uri="{FF2B5EF4-FFF2-40B4-BE49-F238E27FC236}">
                <a16:creationId xmlns:a16="http://schemas.microsoft.com/office/drawing/2014/main" id="{DC4069FB-3902-34F3-2A31-A731E7AC4EF5}"/>
              </a:ext>
            </a:extLst>
          </p:cNvPr>
          <p:cNvSpPr>
            <a:spLocks noGrp="1"/>
          </p:cNvSpPr>
          <p:nvPr>
            <p:ph type="body" sz="quarter" idx="22" hasCustomPrompt="1"/>
          </p:nvPr>
        </p:nvSpPr>
        <p:spPr>
          <a:xfrm>
            <a:off x="555478" y="5445778"/>
            <a:ext cx="2803019" cy="406400"/>
          </a:xfrm>
          <a:prstGeom prst="rect">
            <a:avLst/>
          </a:prstGeom>
        </p:spPr>
        <p:txBody>
          <a:bodyPr/>
          <a:lstStyle>
            <a:lvl1pPr>
              <a:defRPr lang="en-US" sz="2400" b="1" dirty="0">
                <a:solidFill>
                  <a:srgbClr val="127A9A"/>
                </a:solidFill>
              </a:defRPr>
            </a:lvl1pPr>
            <a:lvl2pPr>
              <a:defRPr lang="en-US" sz="1600" dirty="0"/>
            </a:lvl2pPr>
          </a:lstStyle>
          <a:p>
            <a:pPr marL="0" lvl="0" indent="0">
              <a:buNone/>
            </a:pPr>
            <a:r>
              <a:rPr lang="en-US"/>
              <a:t>Insert Module Title</a:t>
            </a:r>
          </a:p>
          <a:p>
            <a:pPr marL="457200" lvl="1" indent="0">
              <a:buNone/>
            </a:pPr>
            <a:endParaRPr lang="en-US"/>
          </a:p>
        </p:txBody>
      </p:sp>
    </p:spTree>
    <p:extLst>
      <p:ext uri="{BB962C8B-B14F-4D97-AF65-F5344CB8AC3E}">
        <p14:creationId xmlns:p14="http://schemas.microsoft.com/office/powerpoint/2010/main" val="174251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2334DD-644A-A2A9-44D8-A8734CB3A79A}"/>
              </a:ext>
            </a:extLst>
          </p:cNvPr>
          <p:cNvPicPr>
            <a:picLocks noChangeAspect="1"/>
          </p:cNvPicPr>
          <p:nvPr userDrawn="1"/>
        </p:nvPicPr>
        <p:blipFill>
          <a:blip r:embed="rId2">
            <a:extLst>
              <a:ext uri="{28A0092B-C50C-407E-A947-70E740481C1C}">
                <a14:useLocalDpi xmlns:a14="http://schemas.microsoft.com/office/drawing/2010/main" val="0"/>
              </a:ext>
            </a:extLst>
          </a:blip>
          <a:srcRect l="-18401" r="19349"/>
          <a:stretch/>
        </p:blipFill>
        <p:spPr>
          <a:xfrm>
            <a:off x="2009450" y="0"/>
            <a:ext cx="10182550" cy="6858000"/>
          </a:xfrm>
          <a:prstGeom prst="rect">
            <a:avLst/>
          </a:prstGeom>
        </p:spPr>
      </p:pic>
      <p:sp>
        <p:nvSpPr>
          <p:cNvPr id="6" name="Rectangle 5">
            <a:extLst>
              <a:ext uri="{FF2B5EF4-FFF2-40B4-BE49-F238E27FC236}">
                <a16:creationId xmlns:a16="http://schemas.microsoft.com/office/drawing/2014/main" id="{1B5A65E8-F23D-AB6C-38A6-2F2ED59ADFA4}"/>
              </a:ext>
            </a:extLst>
          </p:cNvPr>
          <p:cNvSpPr>
            <a:spLocks/>
          </p:cNvSpPr>
          <p:nvPr userDrawn="1"/>
        </p:nvSpPr>
        <p:spPr>
          <a:xfrm>
            <a:off x="-1" y="0"/>
            <a:ext cx="3889830" cy="6858000"/>
          </a:xfrm>
          <a:prstGeom prst="rect">
            <a:avLst/>
          </a:prstGeom>
          <a:solidFill>
            <a:schemeClr val="bg1"/>
          </a:solidFill>
          <a:ln>
            <a:noFill/>
          </a:ln>
          <a:effectLst>
            <a:outerShdw blurRad="1155700" sx="110000" sy="110000" algn="ctr"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7" name="Rectangle: Rounded Corners 6">
            <a:extLst>
              <a:ext uri="{FF2B5EF4-FFF2-40B4-BE49-F238E27FC236}">
                <a16:creationId xmlns:a16="http://schemas.microsoft.com/office/drawing/2014/main" id="{7FE926AC-1B54-9610-69F6-0E505CC2CAB4}"/>
              </a:ext>
            </a:extLst>
          </p:cNvPr>
          <p:cNvSpPr/>
          <p:nvPr userDrawn="1"/>
        </p:nvSpPr>
        <p:spPr>
          <a:xfrm>
            <a:off x="374016" y="-181863"/>
            <a:ext cx="3141796" cy="2212745"/>
          </a:xfrm>
          <a:prstGeom prst="roundRect">
            <a:avLst>
              <a:gd name="adj" fmla="val 7234"/>
            </a:avLst>
          </a:prstGeom>
          <a:solidFill>
            <a:schemeClr val="accent3"/>
          </a:solidFill>
          <a:ln w="28575">
            <a:solidFill>
              <a:schemeClr val="accent3"/>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1400">
              <a:solidFill>
                <a:schemeClr val="bg1"/>
              </a:solidFill>
            </a:endParaRPr>
          </a:p>
        </p:txBody>
      </p:sp>
      <p:pic>
        <p:nvPicPr>
          <p:cNvPr id="10" name="Picture 9">
            <a:extLst>
              <a:ext uri="{FF2B5EF4-FFF2-40B4-BE49-F238E27FC236}">
                <a16:creationId xmlns:a16="http://schemas.microsoft.com/office/drawing/2014/main" id="{1F70CAC0-0719-6272-B3C4-B9C09F5B274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08504" y="650168"/>
            <a:ext cx="2472821" cy="725968"/>
          </a:xfrm>
          <a:prstGeom prst="rect">
            <a:avLst/>
          </a:prstGeom>
        </p:spPr>
      </p:pic>
      <p:sp>
        <p:nvSpPr>
          <p:cNvPr id="13" name="Rectangle 12">
            <a:extLst>
              <a:ext uri="{FF2B5EF4-FFF2-40B4-BE49-F238E27FC236}">
                <a16:creationId xmlns:a16="http://schemas.microsoft.com/office/drawing/2014/main" id="{F3203EE5-E919-53FC-FA53-35D8D1788F13}"/>
              </a:ext>
            </a:extLst>
          </p:cNvPr>
          <p:cNvSpPr/>
          <p:nvPr userDrawn="1"/>
        </p:nvSpPr>
        <p:spPr>
          <a:xfrm>
            <a:off x="377319" y="921538"/>
            <a:ext cx="3135190" cy="10658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a:solidFill>
                <a:schemeClr val="bg1"/>
              </a:solidFill>
            </a:endParaRPr>
          </a:p>
        </p:txBody>
      </p:sp>
      <p:sp>
        <p:nvSpPr>
          <p:cNvPr id="15" name="TextBox 14">
            <a:extLst>
              <a:ext uri="{FF2B5EF4-FFF2-40B4-BE49-F238E27FC236}">
                <a16:creationId xmlns:a16="http://schemas.microsoft.com/office/drawing/2014/main" id="{9D22D757-CFC5-A2FF-3F1A-372CA9BB9BED}"/>
              </a:ext>
            </a:extLst>
          </p:cNvPr>
          <p:cNvSpPr txBox="1">
            <a:spLocks/>
          </p:cNvSpPr>
          <p:nvPr userDrawn="1"/>
        </p:nvSpPr>
        <p:spPr>
          <a:xfrm>
            <a:off x="192751" y="6554623"/>
            <a:ext cx="3504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Do Not Distribute Without Consent. </a:t>
            </a:r>
          </a:p>
        </p:txBody>
      </p:sp>
      <p:sp>
        <p:nvSpPr>
          <p:cNvPr id="11" name="Rectangle: Rounded Corners 10">
            <a:extLst>
              <a:ext uri="{FF2B5EF4-FFF2-40B4-BE49-F238E27FC236}">
                <a16:creationId xmlns:a16="http://schemas.microsoft.com/office/drawing/2014/main" id="{7078B235-0302-EFFB-DBED-EED0440BA124}"/>
              </a:ext>
            </a:extLst>
          </p:cNvPr>
          <p:cNvSpPr/>
          <p:nvPr userDrawn="1"/>
        </p:nvSpPr>
        <p:spPr>
          <a:xfrm>
            <a:off x="374016" y="2351319"/>
            <a:ext cx="3141796" cy="3897013"/>
          </a:xfrm>
          <a:prstGeom prst="roundRect">
            <a:avLst>
              <a:gd name="adj" fmla="val 7234"/>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8" name="Picture Placeholder 7">
            <a:extLst>
              <a:ext uri="{FF2B5EF4-FFF2-40B4-BE49-F238E27FC236}">
                <a16:creationId xmlns:a16="http://schemas.microsoft.com/office/drawing/2014/main" id="{E630C645-0B60-FC8F-A83D-A09C7936FE8B}"/>
              </a:ext>
            </a:extLst>
          </p:cNvPr>
          <p:cNvSpPr>
            <a:spLocks noGrp="1"/>
          </p:cNvSpPr>
          <p:nvPr>
            <p:ph type="pic" sz="quarter" idx="10" hasCustomPrompt="1"/>
          </p:nvPr>
        </p:nvSpPr>
        <p:spPr>
          <a:xfrm>
            <a:off x="1093788" y="2811463"/>
            <a:ext cx="1811337" cy="922337"/>
          </a:xfrm>
          <a:prstGeom prst="rect">
            <a:avLst/>
          </a:prstGeom>
        </p:spPr>
        <p:txBody>
          <a:bodyPr/>
          <a:lstStyle>
            <a:lvl1pPr marL="0" indent="0" algn="ctr">
              <a:buNone/>
              <a:defRPr sz="2000"/>
            </a:lvl1pPr>
          </a:lstStyle>
          <a:p>
            <a:r>
              <a:rPr lang="en-US"/>
              <a:t>Insert </a:t>
            </a:r>
            <a:r>
              <a:rPr lang="en-US" err="1"/>
              <a:t>PharmCo</a:t>
            </a:r>
            <a:r>
              <a:rPr lang="en-US"/>
              <a:t>  Logo</a:t>
            </a:r>
          </a:p>
        </p:txBody>
      </p:sp>
      <p:sp>
        <p:nvSpPr>
          <p:cNvPr id="9" name="Picture Placeholder 7">
            <a:extLst>
              <a:ext uri="{FF2B5EF4-FFF2-40B4-BE49-F238E27FC236}">
                <a16:creationId xmlns:a16="http://schemas.microsoft.com/office/drawing/2014/main" id="{C91A8732-2AC0-B3F9-FEA6-C99BCFA6E80D}"/>
              </a:ext>
            </a:extLst>
          </p:cNvPr>
          <p:cNvSpPr>
            <a:spLocks noGrp="1"/>
          </p:cNvSpPr>
          <p:nvPr>
            <p:ph type="pic" sz="quarter" idx="11" hasCustomPrompt="1"/>
          </p:nvPr>
        </p:nvSpPr>
        <p:spPr>
          <a:xfrm>
            <a:off x="1093787" y="4203004"/>
            <a:ext cx="1811337" cy="922337"/>
          </a:xfrm>
          <a:prstGeom prst="rect">
            <a:avLst/>
          </a:prstGeom>
        </p:spPr>
        <p:txBody>
          <a:bodyPr/>
          <a:lstStyle>
            <a:lvl1pPr marL="0" indent="0" algn="ctr">
              <a:buNone/>
              <a:defRPr sz="1800"/>
            </a:lvl1pPr>
          </a:lstStyle>
          <a:p>
            <a:r>
              <a:rPr lang="en-US"/>
              <a:t>Insert             Product   Logo(s)</a:t>
            </a:r>
          </a:p>
        </p:txBody>
      </p:sp>
      <p:cxnSp>
        <p:nvCxnSpPr>
          <p:cNvPr id="14" name="Straight Connector 13">
            <a:extLst>
              <a:ext uri="{FF2B5EF4-FFF2-40B4-BE49-F238E27FC236}">
                <a16:creationId xmlns:a16="http://schemas.microsoft.com/office/drawing/2014/main" id="{6BF8AFAC-0043-4B46-2BAF-E3356161854D}"/>
              </a:ext>
            </a:extLst>
          </p:cNvPr>
          <p:cNvCxnSpPr>
            <a:cxnSpLocks/>
          </p:cNvCxnSpPr>
          <p:nvPr userDrawn="1"/>
        </p:nvCxnSpPr>
        <p:spPr>
          <a:xfrm>
            <a:off x="733585" y="3899324"/>
            <a:ext cx="2422659"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 Placeholder 21">
            <a:extLst>
              <a:ext uri="{FF2B5EF4-FFF2-40B4-BE49-F238E27FC236}">
                <a16:creationId xmlns:a16="http://schemas.microsoft.com/office/drawing/2014/main" id="{DC4069FB-3902-34F3-2A31-A731E7AC4EF5}"/>
              </a:ext>
            </a:extLst>
          </p:cNvPr>
          <p:cNvSpPr>
            <a:spLocks noGrp="1"/>
          </p:cNvSpPr>
          <p:nvPr>
            <p:ph type="body" sz="quarter" idx="22" hasCustomPrompt="1"/>
          </p:nvPr>
        </p:nvSpPr>
        <p:spPr>
          <a:xfrm>
            <a:off x="555478" y="5445778"/>
            <a:ext cx="2803019" cy="406400"/>
          </a:xfrm>
          <a:prstGeom prst="rect">
            <a:avLst/>
          </a:prstGeom>
        </p:spPr>
        <p:txBody>
          <a:bodyPr/>
          <a:lstStyle>
            <a:lvl1pPr>
              <a:defRPr lang="en-US" sz="2400" b="1" dirty="0">
                <a:solidFill>
                  <a:srgbClr val="127A9A"/>
                </a:solidFill>
              </a:defRPr>
            </a:lvl1pPr>
            <a:lvl2pPr>
              <a:defRPr lang="en-US" sz="1600" dirty="0"/>
            </a:lvl2pPr>
          </a:lstStyle>
          <a:p>
            <a:pPr marL="0" lvl="0" indent="0">
              <a:buNone/>
            </a:pPr>
            <a:r>
              <a:rPr lang="en-US"/>
              <a:t>Insert Module Title</a:t>
            </a:r>
          </a:p>
          <a:p>
            <a:pPr marL="457200" lvl="1" indent="0">
              <a:buNone/>
            </a:pPr>
            <a:endParaRPr lang="en-US"/>
          </a:p>
        </p:txBody>
      </p:sp>
      <p:sp>
        <p:nvSpPr>
          <p:cNvPr id="3" name="Rectangle 2">
            <a:extLst>
              <a:ext uri="{FF2B5EF4-FFF2-40B4-BE49-F238E27FC236}">
                <a16:creationId xmlns:a16="http://schemas.microsoft.com/office/drawing/2014/main" id="{E5684603-9168-1F45-1732-DFC2F433DE8E}"/>
              </a:ext>
            </a:extLst>
          </p:cNvPr>
          <p:cNvSpPr/>
          <p:nvPr userDrawn="1"/>
        </p:nvSpPr>
        <p:spPr>
          <a:xfrm>
            <a:off x="-4851400" y="0"/>
            <a:ext cx="3771900" cy="6858000"/>
          </a:xfrm>
          <a:prstGeom prst="rect">
            <a:avLst/>
          </a:prstGeom>
          <a:solidFill>
            <a:schemeClr val="bg1"/>
          </a:solidFill>
          <a:ln w="28575">
            <a:solidFill>
              <a:srgbClr val="C00000"/>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4" name="Text Placeholder 17">
            <a:extLst>
              <a:ext uri="{FF2B5EF4-FFF2-40B4-BE49-F238E27FC236}">
                <a16:creationId xmlns:a16="http://schemas.microsoft.com/office/drawing/2014/main" id="{FD8A9EE3-43FD-AED8-9A80-10BE3E00F014}"/>
              </a:ext>
            </a:extLst>
          </p:cNvPr>
          <p:cNvSpPr>
            <a:spLocks noGrp="1"/>
          </p:cNvSpPr>
          <p:nvPr>
            <p:ph type="body" sz="quarter" idx="23" hasCustomPrompt="1"/>
          </p:nvPr>
        </p:nvSpPr>
        <p:spPr>
          <a:xfrm>
            <a:off x="-4567549" y="939420"/>
            <a:ext cx="3204199" cy="624207"/>
          </a:xfrm>
          <a:prstGeom prst="rect">
            <a:avLst/>
          </a:prstGeom>
        </p:spPr>
        <p:txBody>
          <a:bodyPr/>
          <a:lstStyle>
            <a:lvl1pPr marL="0" indent="0" algn="l">
              <a:buFont typeface="Arial" panose="020B0604020202020204" pitchFamily="34" charset="0"/>
              <a:buNone/>
              <a:defRPr sz="2000" b="0" u="none">
                <a:solidFill>
                  <a:srgbClr val="C00000"/>
                </a:solidFill>
              </a:defRPr>
            </a:lvl1pPr>
          </a:lstStyle>
          <a:p>
            <a:pPr lvl="0"/>
            <a:r>
              <a:rPr lang="en-US" dirty="0"/>
              <a:t>1.</a:t>
            </a:r>
          </a:p>
          <a:p>
            <a:pPr lvl="0"/>
            <a:endParaRPr lang="en-US" dirty="0"/>
          </a:p>
        </p:txBody>
      </p:sp>
      <p:sp>
        <p:nvSpPr>
          <p:cNvPr id="12" name="TextBox 11">
            <a:extLst>
              <a:ext uri="{FF2B5EF4-FFF2-40B4-BE49-F238E27FC236}">
                <a16:creationId xmlns:a16="http://schemas.microsoft.com/office/drawing/2014/main" id="{B3322E89-9A52-031D-0A00-1B46CBE31995}"/>
              </a:ext>
            </a:extLst>
          </p:cNvPr>
          <p:cNvSpPr txBox="1"/>
          <p:nvPr userDrawn="1"/>
        </p:nvSpPr>
        <p:spPr>
          <a:xfrm>
            <a:off x="-4567550" y="247650"/>
            <a:ext cx="3462650" cy="400110"/>
          </a:xfrm>
          <a:prstGeom prst="rect">
            <a:avLst/>
          </a:prstGeom>
          <a:noFill/>
        </p:spPr>
        <p:txBody>
          <a:bodyPr wrap="square" rtlCol="0">
            <a:spAutoFit/>
          </a:bodyPr>
          <a:lstStyle/>
          <a:p>
            <a:r>
              <a:rPr lang="en-US" sz="2000" b="1" u="sng" dirty="0">
                <a:solidFill>
                  <a:srgbClr val="C00000"/>
                </a:solidFill>
              </a:rPr>
              <a:t>ID Development Notes: </a:t>
            </a:r>
          </a:p>
        </p:txBody>
      </p:sp>
      <p:sp>
        <p:nvSpPr>
          <p:cNvPr id="16" name="Rectangle 15">
            <a:extLst>
              <a:ext uri="{FF2B5EF4-FFF2-40B4-BE49-F238E27FC236}">
                <a16:creationId xmlns:a16="http://schemas.microsoft.com/office/drawing/2014/main" id="{B5D3245B-E4D3-3D68-0913-945A143E7C41}"/>
              </a:ext>
            </a:extLst>
          </p:cNvPr>
          <p:cNvSpPr/>
          <p:nvPr userDrawn="1"/>
        </p:nvSpPr>
        <p:spPr>
          <a:xfrm>
            <a:off x="13265150" y="0"/>
            <a:ext cx="3771900" cy="6858000"/>
          </a:xfrm>
          <a:prstGeom prst="rect">
            <a:avLst/>
          </a:prstGeom>
          <a:solidFill>
            <a:schemeClr val="bg2"/>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7" name="Text Placeholder 17">
            <a:extLst>
              <a:ext uri="{FF2B5EF4-FFF2-40B4-BE49-F238E27FC236}">
                <a16:creationId xmlns:a16="http://schemas.microsoft.com/office/drawing/2014/main" id="{D9B4632F-3818-0A73-72A2-876AC2D7B26D}"/>
              </a:ext>
            </a:extLst>
          </p:cNvPr>
          <p:cNvSpPr>
            <a:spLocks noGrp="1"/>
          </p:cNvSpPr>
          <p:nvPr>
            <p:ph type="body" sz="quarter" idx="24" hasCustomPrompt="1"/>
          </p:nvPr>
        </p:nvSpPr>
        <p:spPr>
          <a:xfrm>
            <a:off x="13549001" y="939420"/>
            <a:ext cx="3204199" cy="624207"/>
          </a:xfrm>
          <a:prstGeom prst="rect">
            <a:avLst/>
          </a:prstGeom>
        </p:spPr>
        <p:txBody>
          <a:bodyPr/>
          <a:lstStyle>
            <a:lvl1pPr marL="0" indent="0" algn="l">
              <a:buFont typeface="Arial" panose="020B0604020202020204" pitchFamily="34" charset="0"/>
              <a:buNone/>
              <a:defRPr sz="2000" b="0" u="none">
                <a:solidFill>
                  <a:schemeClr val="tx1"/>
                </a:solidFill>
              </a:defRPr>
            </a:lvl1pPr>
          </a:lstStyle>
          <a:p>
            <a:pPr lvl="0"/>
            <a:r>
              <a:rPr lang="en-US" dirty="0"/>
              <a:t>1.</a:t>
            </a:r>
          </a:p>
          <a:p>
            <a:pPr lvl="0"/>
            <a:endParaRPr lang="en-US" dirty="0"/>
          </a:p>
        </p:txBody>
      </p:sp>
      <p:sp>
        <p:nvSpPr>
          <p:cNvPr id="18" name="TextBox 17">
            <a:extLst>
              <a:ext uri="{FF2B5EF4-FFF2-40B4-BE49-F238E27FC236}">
                <a16:creationId xmlns:a16="http://schemas.microsoft.com/office/drawing/2014/main" id="{6B68931B-60E5-072C-7E93-8DFCA5CCD9C1}"/>
              </a:ext>
            </a:extLst>
          </p:cNvPr>
          <p:cNvSpPr txBox="1"/>
          <p:nvPr userDrawn="1"/>
        </p:nvSpPr>
        <p:spPr>
          <a:xfrm>
            <a:off x="13549000" y="247650"/>
            <a:ext cx="3462650" cy="400110"/>
          </a:xfrm>
          <a:prstGeom prst="rect">
            <a:avLst/>
          </a:prstGeom>
          <a:noFill/>
        </p:spPr>
        <p:txBody>
          <a:bodyPr wrap="square" rtlCol="0">
            <a:spAutoFit/>
          </a:bodyPr>
          <a:lstStyle/>
          <a:p>
            <a:r>
              <a:rPr lang="en-US" sz="2000" b="1" u="sng" dirty="0">
                <a:solidFill>
                  <a:schemeClr val="tx1"/>
                </a:solidFill>
              </a:rPr>
              <a:t>ID Notes to Trainer:</a:t>
            </a:r>
          </a:p>
        </p:txBody>
      </p:sp>
    </p:spTree>
    <p:extLst>
      <p:ext uri="{BB962C8B-B14F-4D97-AF65-F5344CB8AC3E}">
        <p14:creationId xmlns:p14="http://schemas.microsoft.com/office/powerpoint/2010/main" val="364176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2334DD-644A-A2A9-44D8-A8734CB3A79A}"/>
              </a:ext>
            </a:extLst>
          </p:cNvPr>
          <p:cNvPicPr>
            <a:picLocks noChangeAspect="1"/>
          </p:cNvPicPr>
          <p:nvPr userDrawn="1"/>
        </p:nvPicPr>
        <p:blipFill>
          <a:blip r:embed="rId2">
            <a:extLst>
              <a:ext uri="{28A0092B-C50C-407E-A947-70E740481C1C}">
                <a14:useLocalDpi xmlns:a14="http://schemas.microsoft.com/office/drawing/2010/main" val="0"/>
              </a:ext>
            </a:extLst>
          </a:blip>
          <a:srcRect l="-1887" r="2809"/>
          <a:stretch/>
        </p:blipFill>
        <p:spPr>
          <a:xfrm>
            <a:off x="2009450" y="0"/>
            <a:ext cx="10182550" cy="6858000"/>
          </a:xfrm>
          <a:prstGeom prst="rect">
            <a:avLst/>
          </a:prstGeom>
        </p:spPr>
      </p:pic>
      <p:sp>
        <p:nvSpPr>
          <p:cNvPr id="6" name="Rectangle 5">
            <a:extLst>
              <a:ext uri="{FF2B5EF4-FFF2-40B4-BE49-F238E27FC236}">
                <a16:creationId xmlns:a16="http://schemas.microsoft.com/office/drawing/2014/main" id="{1B5A65E8-F23D-AB6C-38A6-2F2ED59ADFA4}"/>
              </a:ext>
            </a:extLst>
          </p:cNvPr>
          <p:cNvSpPr>
            <a:spLocks/>
          </p:cNvSpPr>
          <p:nvPr userDrawn="1"/>
        </p:nvSpPr>
        <p:spPr>
          <a:xfrm>
            <a:off x="-1" y="0"/>
            <a:ext cx="3889830" cy="6858000"/>
          </a:xfrm>
          <a:prstGeom prst="rect">
            <a:avLst/>
          </a:prstGeom>
          <a:solidFill>
            <a:schemeClr val="bg1"/>
          </a:solidFill>
          <a:ln>
            <a:noFill/>
          </a:ln>
          <a:effectLst>
            <a:outerShdw blurRad="1155700" sx="110000" sy="110000" algn="ctr"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7" name="Rectangle: Rounded Corners 6">
            <a:extLst>
              <a:ext uri="{FF2B5EF4-FFF2-40B4-BE49-F238E27FC236}">
                <a16:creationId xmlns:a16="http://schemas.microsoft.com/office/drawing/2014/main" id="{7FE926AC-1B54-9610-69F6-0E505CC2CAB4}"/>
              </a:ext>
            </a:extLst>
          </p:cNvPr>
          <p:cNvSpPr/>
          <p:nvPr userDrawn="1"/>
        </p:nvSpPr>
        <p:spPr>
          <a:xfrm>
            <a:off x="374016" y="-181863"/>
            <a:ext cx="3141796" cy="2212745"/>
          </a:xfrm>
          <a:prstGeom prst="roundRect">
            <a:avLst>
              <a:gd name="adj" fmla="val 7234"/>
            </a:avLst>
          </a:prstGeom>
          <a:solidFill>
            <a:schemeClr val="accent3"/>
          </a:solidFill>
          <a:ln w="28575">
            <a:solidFill>
              <a:schemeClr val="accent3"/>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1400">
              <a:solidFill>
                <a:schemeClr val="bg1"/>
              </a:solidFill>
            </a:endParaRPr>
          </a:p>
        </p:txBody>
      </p:sp>
      <p:pic>
        <p:nvPicPr>
          <p:cNvPr id="10" name="Picture 9">
            <a:extLst>
              <a:ext uri="{FF2B5EF4-FFF2-40B4-BE49-F238E27FC236}">
                <a16:creationId xmlns:a16="http://schemas.microsoft.com/office/drawing/2014/main" id="{1F70CAC0-0719-6272-B3C4-B9C09F5B274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08504" y="650168"/>
            <a:ext cx="2472821" cy="725968"/>
          </a:xfrm>
          <a:prstGeom prst="rect">
            <a:avLst/>
          </a:prstGeom>
        </p:spPr>
      </p:pic>
      <p:sp>
        <p:nvSpPr>
          <p:cNvPr id="13" name="Rectangle 12">
            <a:extLst>
              <a:ext uri="{FF2B5EF4-FFF2-40B4-BE49-F238E27FC236}">
                <a16:creationId xmlns:a16="http://schemas.microsoft.com/office/drawing/2014/main" id="{F3203EE5-E919-53FC-FA53-35D8D1788F13}"/>
              </a:ext>
            </a:extLst>
          </p:cNvPr>
          <p:cNvSpPr/>
          <p:nvPr userDrawn="1"/>
        </p:nvSpPr>
        <p:spPr>
          <a:xfrm>
            <a:off x="377319" y="921538"/>
            <a:ext cx="3135190" cy="10658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a:solidFill>
                <a:schemeClr val="bg1"/>
              </a:solidFill>
            </a:endParaRPr>
          </a:p>
        </p:txBody>
      </p:sp>
      <p:sp>
        <p:nvSpPr>
          <p:cNvPr id="15" name="TextBox 14">
            <a:extLst>
              <a:ext uri="{FF2B5EF4-FFF2-40B4-BE49-F238E27FC236}">
                <a16:creationId xmlns:a16="http://schemas.microsoft.com/office/drawing/2014/main" id="{9D22D757-CFC5-A2FF-3F1A-372CA9BB9BED}"/>
              </a:ext>
            </a:extLst>
          </p:cNvPr>
          <p:cNvSpPr txBox="1">
            <a:spLocks/>
          </p:cNvSpPr>
          <p:nvPr userDrawn="1"/>
        </p:nvSpPr>
        <p:spPr>
          <a:xfrm>
            <a:off x="192751" y="6554623"/>
            <a:ext cx="3504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Do Not Distribute Without Consent. </a:t>
            </a:r>
          </a:p>
        </p:txBody>
      </p:sp>
      <p:sp>
        <p:nvSpPr>
          <p:cNvPr id="11" name="Rectangle: Rounded Corners 10">
            <a:extLst>
              <a:ext uri="{FF2B5EF4-FFF2-40B4-BE49-F238E27FC236}">
                <a16:creationId xmlns:a16="http://schemas.microsoft.com/office/drawing/2014/main" id="{7078B235-0302-EFFB-DBED-EED0440BA124}"/>
              </a:ext>
            </a:extLst>
          </p:cNvPr>
          <p:cNvSpPr/>
          <p:nvPr userDrawn="1"/>
        </p:nvSpPr>
        <p:spPr>
          <a:xfrm>
            <a:off x="374016" y="2351319"/>
            <a:ext cx="3141796" cy="3897013"/>
          </a:xfrm>
          <a:prstGeom prst="roundRect">
            <a:avLst>
              <a:gd name="adj" fmla="val 7234"/>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8" name="Picture Placeholder 7">
            <a:extLst>
              <a:ext uri="{FF2B5EF4-FFF2-40B4-BE49-F238E27FC236}">
                <a16:creationId xmlns:a16="http://schemas.microsoft.com/office/drawing/2014/main" id="{E630C645-0B60-FC8F-A83D-A09C7936FE8B}"/>
              </a:ext>
            </a:extLst>
          </p:cNvPr>
          <p:cNvSpPr>
            <a:spLocks noGrp="1"/>
          </p:cNvSpPr>
          <p:nvPr>
            <p:ph type="pic" sz="quarter" idx="10" hasCustomPrompt="1"/>
          </p:nvPr>
        </p:nvSpPr>
        <p:spPr>
          <a:xfrm>
            <a:off x="1093788" y="2811463"/>
            <a:ext cx="1811337" cy="922337"/>
          </a:xfrm>
          <a:prstGeom prst="rect">
            <a:avLst/>
          </a:prstGeom>
        </p:spPr>
        <p:txBody>
          <a:bodyPr/>
          <a:lstStyle>
            <a:lvl1pPr marL="0" indent="0" algn="ctr">
              <a:buNone/>
              <a:defRPr sz="2000"/>
            </a:lvl1pPr>
          </a:lstStyle>
          <a:p>
            <a:r>
              <a:rPr lang="en-US"/>
              <a:t>Insert </a:t>
            </a:r>
            <a:r>
              <a:rPr lang="en-US" err="1"/>
              <a:t>PharmCo</a:t>
            </a:r>
            <a:r>
              <a:rPr lang="en-US"/>
              <a:t>  Logo</a:t>
            </a:r>
          </a:p>
        </p:txBody>
      </p:sp>
      <p:sp>
        <p:nvSpPr>
          <p:cNvPr id="9" name="Picture Placeholder 7">
            <a:extLst>
              <a:ext uri="{FF2B5EF4-FFF2-40B4-BE49-F238E27FC236}">
                <a16:creationId xmlns:a16="http://schemas.microsoft.com/office/drawing/2014/main" id="{C91A8732-2AC0-B3F9-FEA6-C99BCFA6E80D}"/>
              </a:ext>
            </a:extLst>
          </p:cNvPr>
          <p:cNvSpPr>
            <a:spLocks noGrp="1"/>
          </p:cNvSpPr>
          <p:nvPr>
            <p:ph type="pic" sz="quarter" idx="11" hasCustomPrompt="1"/>
          </p:nvPr>
        </p:nvSpPr>
        <p:spPr>
          <a:xfrm>
            <a:off x="813341" y="4181636"/>
            <a:ext cx="1045379" cy="783470"/>
          </a:xfrm>
          <a:prstGeom prst="rect">
            <a:avLst/>
          </a:prstGeom>
        </p:spPr>
        <p:txBody>
          <a:bodyPr/>
          <a:lstStyle>
            <a:lvl1pPr marL="0" indent="0" algn="ctr">
              <a:buNone/>
              <a:defRPr sz="1800"/>
            </a:lvl1pPr>
          </a:lstStyle>
          <a:p>
            <a:r>
              <a:rPr lang="en-US"/>
              <a:t>Insert             Product   Logo(s)</a:t>
            </a:r>
          </a:p>
        </p:txBody>
      </p:sp>
      <p:cxnSp>
        <p:nvCxnSpPr>
          <p:cNvPr id="14" name="Straight Connector 13">
            <a:extLst>
              <a:ext uri="{FF2B5EF4-FFF2-40B4-BE49-F238E27FC236}">
                <a16:creationId xmlns:a16="http://schemas.microsoft.com/office/drawing/2014/main" id="{6BF8AFAC-0043-4B46-2BAF-E3356161854D}"/>
              </a:ext>
            </a:extLst>
          </p:cNvPr>
          <p:cNvCxnSpPr>
            <a:cxnSpLocks/>
          </p:cNvCxnSpPr>
          <p:nvPr userDrawn="1"/>
        </p:nvCxnSpPr>
        <p:spPr>
          <a:xfrm>
            <a:off x="733585" y="3899324"/>
            <a:ext cx="2422659"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Picture Placeholder 7">
            <a:extLst>
              <a:ext uri="{FF2B5EF4-FFF2-40B4-BE49-F238E27FC236}">
                <a16:creationId xmlns:a16="http://schemas.microsoft.com/office/drawing/2014/main" id="{B216D800-7BAD-D37B-4073-6FC98FC71D78}"/>
              </a:ext>
            </a:extLst>
          </p:cNvPr>
          <p:cNvSpPr>
            <a:spLocks noGrp="1"/>
          </p:cNvSpPr>
          <p:nvPr>
            <p:ph type="pic" sz="quarter" idx="12" hasCustomPrompt="1"/>
          </p:nvPr>
        </p:nvSpPr>
        <p:spPr>
          <a:xfrm>
            <a:off x="2087731" y="4181637"/>
            <a:ext cx="1045379" cy="783470"/>
          </a:xfrm>
          <a:prstGeom prst="rect">
            <a:avLst/>
          </a:prstGeom>
        </p:spPr>
        <p:txBody>
          <a:bodyPr/>
          <a:lstStyle>
            <a:lvl1pPr marL="0" indent="0" algn="ctr">
              <a:buNone/>
              <a:defRPr sz="1800"/>
            </a:lvl1pPr>
          </a:lstStyle>
          <a:p>
            <a:r>
              <a:rPr lang="en-US"/>
              <a:t>Insert             Product   Logo(s)</a:t>
            </a:r>
          </a:p>
        </p:txBody>
      </p:sp>
      <p:sp>
        <p:nvSpPr>
          <p:cNvPr id="3" name="Text Placeholder 21">
            <a:extLst>
              <a:ext uri="{FF2B5EF4-FFF2-40B4-BE49-F238E27FC236}">
                <a16:creationId xmlns:a16="http://schemas.microsoft.com/office/drawing/2014/main" id="{FAF14792-D283-E11D-DA0A-CC6BA55F6E59}"/>
              </a:ext>
            </a:extLst>
          </p:cNvPr>
          <p:cNvSpPr>
            <a:spLocks noGrp="1"/>
          </p:cNvSpPr>
          <p:nvPr>
            <p:ph type="body" sz="quarter" idx="22" hasCustomPrompt="1"/>
          </p:nvPr>
        </p:nvSpPr>
        <p:spPr>
          <a:xfrm>
            <a:off x="555478" y="5445778"/>
            <a:ext cx="2803019" cy="406400"/>
          </a:xfrm>
          <a:prstGeom prst="rect">
            <a:avLst/>
          </a:prstGeom>
        </p:spPr>
        <p:txBody>
          <a:bodyPr/>
          <a:lstStyle>
            <a:lvl1pPr>
              <a:defRPr lang="en-US" sz="2400" b="1" dirty="0">
                <a:solidFill>
                  <a:srgbClr val="127A9A"/>
                </a:solidFill>
              </a:defRPr>
            </a:lvl1pPr>
            <a:lvl2pPr>
              <a:defRPr lang="en-US" sz="1600" dirty="0"/>
            </a:lvl2pPr>
          </a:lstStyle>
          <a:p>
            <a:pPr marL="0" lvl="0" indent="0">
              <a:buNone/>
            </a:pPr>
            <a:r>
              <a:rPr lang="en-US"/>
              <a:t>Insert Module Title</a:t>
            </a:r>
          </a:p>
          <a:p>
            <a:pPr marL="457200" lvl="1" indent="0">
              <a:buNone/>
            </a:pPr>
            <a:endParaRPr lang="en-US"/>
          </a:p>
        </p:txBody>
      </p:sp>
      <p:sp>
        <p:nvSpPr>
          <p:cNvPr id="4" name="Rectangle 3">
            <a:extLst>
              <a:ext uri="{FF2B5EF4-FFF2-40B4-BE49-F238E27FC236}">
                <a16:creationId xmlns:a16="http://schemas.microsoft.com/office/drawing/2014/main" id="{7C0D5188-8893-0AAC-1C22-7D246964698C}"/>
              </a:ext>
            </a:extLst>
          </p:cNvPr>
          <p:cNvSpPr/>
          <p:nvPr userDrawn="1"/>
        </p:nvSpPr>
        <p:spPr>
          <a:xfrm>
            <a:off x="-4851400" y="0"/>
            <a:ext cx="3771900" cy="6858000"/>
          </a:xfrm>
          <a:prstGeom prst="rect">
            <a:avLst/>
          </a:prstGeom>
          <a:solidFill>
            <a:schemeClr val="bg1"/>
          </a:solidFill>
          <a:ln w="28575">
            <a:solidFill>
              <a:srgbClr val="C00000"/>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2" name="Text Placeholder 17">
            <a:extLst>
              <a:ext uri="{FF2B5EF4-FFF2-40B4-BE49-F238E27FC236}">
                <a16:creationId xmlns:a16="http://schemas.microsoft.com/office/drawing/2014/main" id="{FA91CF4C-AE8E-B6F9-188A-738BFBC18A74}"/>
              </a:ext>
            </a:extLst>
          </p:cNvPr>
          <p:cNvSpPr>
            <a:spLocks noGrp="1"/>
          </p:cNvSpPr>
          <p:nvPr>
            <p:ph type="body" sz="quarter" idx="23" hasCustomPrompt="1"/>
          </p:nvPr>
        </p:nvSpPr>
        <p:spPr>
          <a:xfrm>
            <a:off x="-4567549" y="939420"/>
            <a:ext cx="3204199" cy="624207"/>
          </a:xfrm>
          <a:prstGeom prst="rect">
            <a:avLst/>
          </a:prstGeom>
        </p:spPr>
        <p:txBody>
          <a:bodyPr/>
          <a:lstStyle>
            <a:lvl1pPr marL="0" indent="0" algn="l">
              <a:buFont typeface="Arial" panose="020B0604020202020204" pitchFamily="34" charset="0"/>
              <a:buNone/>
              <a:defRPr sz="2000" b="0" u="none">
                <a:solidFill>
                  <a:srgbClr val="C00000"/>
                </a:solidFill>
              </a:defRPr>
            </a:lvl1pPr>
          </a:lstStyle>
          <a:p>
            <a:pPr lvl="0"/>
            <a:r>
              <a:rPr lang="en-US" dirty="0"/>
              <a:t>1.</a:t>
            </a:r>
          </a:p>
          <a:p>
            <a:pPr lvl="0"/>
            <a:endParaRPr lang="en-US" dirty="0"/>
          </a:p>
        </p:txBody>
      </p:sp>
      <p:sp>
        <p:nvSpPr>
          <p:cNvPr id="16" name="TextBox 15">
            <a:extLst>
              <a:ext uri="{FF2B5EF4-FFF2-40B4-BE49-F238E27FC236}">
                <a16:creationId xmlns:a16="http://schemas.microsoft.com/office/drawing/2014/main" id="{03D3F2D9-15F3-EDDB-D5F0-30727CBDC89B}"/>
              </a:ext>
            </a:extLst>
          </p:cNvPr>
          <p:cNvSpPr txBox="1"/>
          <p:nvPr userDrawn="1"/>
        </p:nvSpPr>
        <p:spPr>
          <a:xfrm>
            <a:off x="-4567550" y="247650"/>
            <a:ext cx="3462650" cy="400110"/>
          </a:xfrm>
          <a:prstGeom prst="rect">
            <a:avLst/>
          </a:prstGeom>
          <a:noFill/>
        </p:spPr>
        <p:txBody>
          <a:bodyPr wrap="square" rtlCol="0">
            <a:spAutoFit/>
          </a:bodyPr>
          <a:lstStyle/>
          <a:p>
            <a:r>
              <a:rPr lang="en-US" sz="2000" b="1" u="sng" dirty="0">
                <a:solidFill>
                  <a:srgbClr val="C00000"/>
                </a:solidFill>
              </a:rPr>
              <a:t>ID Development Notes: </a:t>
            </a:r>
          </a:p>
        </p:txBody>
      </p:sp>
      <p:sp>
        <p:nvSpPr>
          <p:cNvPr id="17" name="Rectangle 16">
            <a:extLst>
              <a:ext uri="{FF2B5EF4-FFF2-40B4-BE49-F238E27FC236}">
                <a16:creationId xmlns:a16="http://schemas.microsoft.com/office/drawing/2014/main" id="{F1491879-F4AE-983D-153D-516C76CD7F57}"/>
              </a:ext>
            </a:extLst>
          </p:cNvPr>
          <p:cNvSpPr/>
          <p:nvPr userDrawn="1"/>
        </p:nvSpPr>
        <p:spPr>
          <a:xfrm>
            <a:off x="13265150" y="0"/>
            <a:ext cx="3771900" cy="6858000"/>
          </a:xfrm>
          <a:prstGeom prst="rect">
            <a:avLst/>
          </a:prstGeom>
          <a:solidFill>
            <a:schemeClr val="bg2"/>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8" name="Text Placeholder 17">
            <a:extLst>
              <a:ext uri="{FF2B5EF4-FFF2-40B4-BE49-F238E27FC236}">
                <a16:creationId xmlns:a16="http://schemas.microsoft.com/office/drawing/2014/main" id="{051A9D46-ECC2-6270-C606-4F13F8EBBAA1}"/>
              </a:ext>
            </a:extLst>
          </p:cNvPr>
          <p:cNvSpPr>
            <a:spLocks noGrp="1"/>
          </p:cNvSpPr>
          <p:nvPr>
            <p:ph type="body" sz="quarter" idx="24" hasCustomPrompt="1"/>
          </p:nvPr>
        </p:nvSpPr>
        <p:spPr>
          <a:xfrm>
            <a:off x="13549001" y="939420"/>
            <a:ext cx="3204199" cy="624207"/>
          </a:xfrm>
          <a:prstGeom prst="rect">
            <a:avLst/>
          </a:prstGeom>
        </p:spPr>
        <p:txBody>
          <a:bodyPr/>
          <a:lstStyle>
            <a:lvl1pPr marL="0" indent="0" algn="l">
              <a:buFont typeface="Arial" panose="020B0604020202020204" pitchFamily="34" charset="0"/>
              <a:buNone/>
              <a:defRPr sz="2000" b="0" u="none">
                <a:solidFill>
                  <a:schemeClr val="tx1"/>
                </a:solidFill>
              </a:defRPr>
            </a:lvl1pPr>
          </a:lstStyle>
          <a:p>
            <a:pPr lvl="0"/>
            <a:r>
              <a:rPr lang="en-US" dirty="0"/>
              <a:t>1.</a:t>
            </a:r>
          </a:p>
          <a:p>
            <a:pPr lvl="0"/>
            <a:endParaRPr lang="en-US" dirty="0"/>
          </a:p>
        </p:txBody>
      </p:sp>
      <p:sp>
        <p:nvSpPr>
          <p:cNvPr id="19" name="TextBox 18">
            <a:extLst>
              <a:ext uri="{FF2B5EF4-FFF2-40B4-BE49-F238E27FC236}">
                <a16:creationId xmlns:a16="http://schemas.microsoft.com/office/drawing/2014/main" id="{5F6107C4-F5D9-6154-A97A-664BA70124D6}"/>
              </a:ext>
            </a:extLst>
          </p:cNvPr>
          <p:cNvSpPr txBox="1"/>
          <p:nvPr userDrawn="1"/>
        </p:nvSpPr>
        <p:spPr>
          <a:xfrm>
            <a:off x="13549000" y="247650"/>
            <a:ext cx="3462650" cy="400110"/>
          </a:xfrm>
          <a:prstGeom prst="rect">
            <a:avLst/>
          </a:prstGeom>
          <a:noFill/>
        </p:spPr>
        <p:txBody>
          <a:bodyPr wrap="square" rtlCol="0">
            <a:spAutoFit/>
          </a:bodyPr>
          <a:lstStyle/>
          <a:p>
            <a:r>
              <a:rPr lang="en-US" sz="2000" b="1" u="sng" dirty="0">
                <a:solidFill>
                  <a:schemeClr val="tx1"/>
                </a:solidFill>
              </a:rPr>
              <a:t>ID Notes to Trainer:</a:t>
            </a:r>
          </a:p>
        </p:txBody>
      </p:sp>
    </p:spTree>
    <p:extLst>
      <p:ext uri="{BB962C8B-B14F-4D97-AF65-F5344CB8AC3E}">
        <p14:creationId xmlns:p14="http://schemas.microsoft.com/office/powerpoint/2010/main" val="304807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2334DD-644A-A2A9-44D8-A8734CB3A79A}"/>
              </a:ext>
            </a:extLst>
          </p:cNvPr>
          <p:cNvPicPr>
            <a:picLocks noChangeAspect="1"/>
          </p:cNvPicPr>
          <p:nvPr userDrawn="1"/>
        </p:nvPicPr>
        <p:blipFill>
          <a:blip r:embed="rId2">
            <a:extLst>
              <a:ext uri="{28A0092B-C50C-407E-A947-70E740481C1C}">
                <a14:useLocalDpi xmlns:a14="http://schemas.microsoft.com/office/drawing/2010/main" val="0"/>
              </a:ext>
            </a:extLst>
          </a:blip>
          <a:srcRect l="-11156" r="12104"/>
          <a:stretch/>
        </p:blipFill>
        <p:spPr>
          <a:xfrm>
            <a:off x="2009450" y="0"/>
            <a:ext cx="10182550" cy="6858000"/>
          </a:xfrm>
          <a:prstGeom prst="rect">
            <a:avLst/>
          </a:prstGeom>
        </p:spPr>
      </p:pic>
      <p:sp>
        <p:nvSpPr>
          <p:cNvPr id="6" name="Rectangle 5">
            <a:extLst>
              <a:ext uri="{FF2B5EF4-FFF2-40B4-BE49-F238E27FC236}">
                <a16:creationId xmlns:a16="http://schemas.microsoft.com/office/drawing/2014/main" id="{1B5A65E8-F23D-AB6C-38A6-2F2ED59ADFA4}"/>
              </a:ext>
            </a:extLst>
          </p:cNvPr>
          <p:cNvSpPr>
            <a:spLocks/>
          </p:cNvSpPr>
          <p:nvPr userDrawn="1"/>
        </p:nvSpPr>
        <p:spPr>
          <a:xfrm>
            <a:off x="-1" y="0"/>
            <a:ext cx="3889830" cy="6858000"/>
          </a:xfrm>
          <a:prstGeom prst="rect">
            <a:avLst/>
          </a:prstGeom>
          <a:solidFill>
            <a:schemeClr val="bg1"/>
          </a:solidFill>
          <a:ln>
            <a:noFill/>
          </a:ln>
          <a:effectLst>
            <a:outerShdw blurRad="1155700" sx="110000" sy="110000" algn="ctr"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7" name="Rectangle: Rounded Corners 6">
            <a:extLst>
              <a:ext uri="{FF2B5EF4-FFF2-40B4-BE49-F238E27FC236}">
                <a16:creationId xmlns:a16="http://schemas.microsoft.com/office/drawing/2014/main" id="{7FE926AC-1B54-9610-69F6-0E505CC2CAB4}"/>
              </a:ext>
            </a:extLst>
          </p:cNvPr>
          <p:cNvSpPr/>
          <p:nvPr userDrawn="1"/>
        </p:nvSpPr>
        <p:spPr>
          <a:xfrm>
            <a:off x="374016" y="-181863"/>
            <a:ext cx="3141796" cy="2212745"/>
          </a:xfrm>
          <a:prstGeom prst="roundRect">
            <a:avLst>
              <a:gd name="adj" fmla="val 7234"/>
            </a:avLst>
          </a:prstGeom>
          <a:solidFill>
            <a:schemeClr val="accent3"/>
          </a:solidFill>
          <a:ln w="28575">
            <a:solidFill>
              <a:schemeClr val="accent3"/>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1400">
              <a:solidFill>
                <a:schemeClr val="bg1"/>
              </a:solidFill>
            </a:endParaRPr>
          </a:p>
        </p:txBody>
      </p:sp>
      <p:pic>
        <p:nvPicPr>
          <p:cNvPr id="10" name="Picture 9">
            <a:extLst>
              <a:ext uri="{FF2B5EF4-FFF2-40B4-BE49-F238E27FC236}">
                <a16:creationId xmlns:a16="http://schemas.microsoft.com/office/drawing/2014/main" id="{1F70CAC0-0719-6272-B3C4-B9C09F5B274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08504" y="650168"/>
            <a:ext cx="2472821" cy="725968"/>
          </a:xfrm>
          <a:prstGeom prst="rect">
            <a:avLst/>
          </a:prstGeom>
        </p:spPr>
      </p:pic>
      <p:sp>
        <p:nvSpPr>
          <p:cNvPr id="13" name="Rectangle 12">
            <a:extLst>
              <a:ext uri="{FF2B5EF4-FFF2-40B4-BE49-F238E27FC236}">
                <a16:creationId xmlns:a16="http://schemas.microsoft.com/office/drawing/2014/main" id="{F3203EE5-E919-53FC-FA53-35D8D1788F13}"/>
              </a:ext>
            </a:extLst>
          </p:cNvPr>
          <p:cNvSpPr/>
          <p:nvPr userDrawn="1"/>
        </p:nvSpPr>
        <p:spPr>
          <a:xfrm>
            <a:off x="377319" y="921538"/>
            <a:ext cx="3135190" cy="10658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a:solidFill>
                <a:schemeClr val="bg1"/>
              </a:solidFill>
            </a:endParaRPr>
          </a:p>
        </p:txBody>
      </p:sp>
      <p:sp>
        <p:nvSpPr>
          <p:cNvPr id="15" name="TextBox 14">
            <a:extLst>
              <a:ext uri="{FF2B5EF4-FFF2-40B4-BE49-F238E27FC236}">
                <a16:creationId xmlns:a16="http://schemas.microsoft.com/office/drawing/2014/main" id="{9D22D757-CFC5-A2FF-3F1A-372CA9BB9BED}"/>
              </a:ext>
            </a:extLst>
          </p:cNvPr>
          <p:cNvSpPr txBox="1">
            <a:spLocks/>
          </p:cNvSpPr>
          <p:nvPr userDrawn="1"/>
        </p:nvSpPr>
        <p:spPr>
          <a:xfrm>
            <a:off x="192751" y="6554623"/>
            <a:ext cx="3504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Do Not Distribute Without Consent. </a:t>
            </a:r>
          </a:p>
        </p:txBody>
      </p:sp>
      <p:sp>
        <p:nvSpPr>
          <p:cNvPr id="11" name="Rectangle: Rounded Corners 10">
            <a:extLst>
              <a:ext uri="{FF2B5EF4-FFF2-40B4-BE49-F238E27FC236}">
                <a16:creationId xmlns:a16="http://schemas.microsoft.com/office/drawing/2014/main" id="{7078B235-0302-EFFB-DBED-EED0440BA124}"/>
              </a:ext>
            </a:extLst>
          </p:cNvPr>
          <p:cNvSpPr/>
          <p:nvPr userDrawn="1"/>
        </p:nvSpPr>
        <p:spPr>
          <a:xfrm>
            <a:off x="374016" y="2351319"/>
            <a:ext cx="3141796" cy="3897013"/>
          </a:xfrm>
          <a:prstGeom prst="roundRect">
            <a:avLst>
              <a:gd name="adj" fmla="val 7234"/>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8" name="Picture Placeholder 7">
            <a:extLst>
              <a:ext uri="{FF2B5EF4-FFF2-40B4-BE49-F238E27FC236}">
                <a16:creationId xmlns:a16="http://schemas.microsoft.com/office/drawing/2014/main" id="{E630C645-0B60-FC8F-A83D-A09C7936FE8B}"/>
              </a:ext>
            </a:extLst>
          </p:cNvPr>
          <p:cNvSpPr>
            <a:spLocks noGrp="1"/>
          </p:cNvSpPr>
          <p:nvPr>
            <p:ph type="pic" sz="quarter" idx="10" hasCustomPrompt="1"/>
          </p:nvPr>
        </p:nvSpPr>
        <p:spPr>
          <a:xfrm>
            <a:off x="1093788" y="2811463"/>
            <a:ext cx="1811337" cy="922337"/>
          </a:xfrm>
          <a:prstGeom prst="rect">
            <a:avLst/>
          </a:prstGeom>
        </p:spPr>
        <p:txBody>
          <a:bodyPr/>
          <a:lstStyle>
            <a:lvl1pPr marL="0" indent="0" algn="ctr">
              <a:buNone/>
              <a:defRPr sz="2000"/>
            </a:lvl1pPr>
          </a:lstStyle>
          <a:p>
            <a:r>
              <a:rPr lang="en-US"/>
              <a:t>Insert </a:t>
            </a:r>
            <a:r>
              <a:rPr lang="en-US" err="1"/>
              <a:t>PharmCo</a:t>
            </a:r>
            <a:r>
              <a:rPr lang="en-US"/>
              <a:t>  Logo</a:t>
            </a:r>
          </a:p>
        </p:txBody>
      </p:sp>
      <p:sp>
        <p:nvSpPr>
          <p:cNvPr id="9" name="Picture Placeholder 7">
            <a:extLst>
              <a:ext uri="{FF2B5EF4-FFF2-40B4-BE49-F238E27FC236}">
                <a16:creationId xmlns:a16="http://schemas.microsoft.com/office/drawing/2014/main" id="{C91A8732-2AC0-B3F9-FEA6-C99BCFA6E80D}"/>
              </a:ext>
            </a:extLst>
          </p:cNvPr>
          <p:cNvSpPr>
            <a:spLocks noGrp="1"/>
          </p:cNvSpPr>
          <p:nvPr>
            <p:ph type="pic" sz="quarter" idx="11" hasCustomPrompt="1"/>
          </p:nvPr>
        </p:nvSpPr>
        <p:spPr>
          <a:xfrm>
            <a:off x="1093787" y="4203004"/>
            <a:ext cx="1811337" cy="922337"/>
          </a:xfrm>
          <a:prstGeom prst="rect">
            <a:avLst/>
          </a:prstGeom>
        </p:spPr>
        <p:txBody>
          <a:bodyPr/>
          <a:lstStyle>
            <a:lvl1pPr marL="0" indent="0" algn="ctr">
              <a:buNone/>
              <a:defRPr sz="1800"/>
            </a:lvl1pPr>
          </a:lstStyle>
          <a:p>
            <a:r>
              <a:rPr lang="en-US"/>
              <a:t>Insert             Product   Logo(s)</a:t>
            </a:r>
          </a:p>
        </p:txBody>
      </p:sp>
      <p:cxnSp>
        <p:nvCxnSpPr>
          <p:cNvPr id="14" name="Straight Connector 13">
            <a:extLst>
              <a:ext uri="{FF2B5EF4-FFF2-40B4-BE49-F238E27FC236}">
                <a16:creationId xmlns:a16="http://schemas.microsoft.com/office/drawing/2014/main" id="{6BF8AFAC-0043-4B46-2BAF-E3356161854D}"/>
              </a:ext>
            </a:extLst>
          </p:cNvPr>
          <p:cNvCxnSpPr>
            <a:cxnSpLocks/>
          </p:cNvCxnSpPr>
          <p:nvPr userDrawn="1"/>
        </p:nvCxnSpPr>
        <p:spPr>
          <a:xfrm>
            <a:off x="733585" y="3899324"/>
            <a:ext cx="2422659"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 Placeholder 21">
            <a:extLst>
              <a:ext uri="{FF2B5EF4-FFF2-40B4-BE49-F238E27FC236}">
                <a16:creationId xmlns:a16="http://schemas.microsoft.com/office/drawing/2014/main" id="{1F7E2B81-18BA-99C0-528F-FA7E724E221E}"/>
              </a:ext>
            </a:extLst>
          </p:cNvPr>
          <p:cNvSpPr>
            <a:spLocks noGrp="1"/>
          </p:cNvSpPr>
          <p:nvPr>
            <p:ph type="body" sz="quarter" idx="22" hasCustomPrompt="1"/>
          </p:nvPr>
        </p:nvSpPr>
        <p:spPr>
          <a:xfrm>
            <a:off x="555478" y="5445778"/>
            <a:ext cx="2803019" cy="406400"/>
          </a:xfrm>
          <a:prstGeom prst="rect">
            <a:avLst/>
          </a:prstGeom>
        </p:spPr>
        <p:txBody>
          <a:bodyPr/>
          <a:lstStyle>
            <a:lvl1pPr>
              <a:defRPr lang="en-US" sz="2400" b="1" dirty="0">
                <a:solidFill>
                  <a:srgbClr val="127A9A"/>
                </a:solidFill>
              </a:defRPr>
            </a:lvl1pPr>
            <a:lvl2pPr>
              <a:defRPr lang="en-US" sz="1600" dirty="0"/>
            </a:lvl2pPr>
          </a:lstStyle>
          <a:p>
            <a:pPr marL="0" lvl="0" indent="0">
              <a:buNone/>
            </a:pPr>
            <a:r>
              <a:rPr lang="en-US"/>
              <a:t>Insert Module Title</a:t>
            </a:r>
          </a:p>
          <a:p>
            <a:pPr marL="457200" lvl="1" indent="0">
              <a:buNone/>
            </a:pPr>
            <a:endParaRPr lang="en-US"/>
          </a:p>
        </p:txBody>
      </p:sp>
      <p:sp>
        <p:nvSpPr>
          <p:cNvPr id="3" name="Rectangle 2">
            <a:extLst>
              <a:ext uri="{FF2B5EF4-FFF2-40B4-BE49-F238E27FC236}">
                <a16:creationId xmlns:a16="http://schemas.microsoft.com/office/drawing/2014/main" id="{3FB59E3C-F5DC-7909-4E48-D7998DBC7C78}"/>
              </a:ext>
            </a:extLst>
          </p:cNvPr>
          <p:cNvSpPr/>
          <p:nvPr userDrawn="1"/>
        </p:nvSpPr>
        <p:spPr>
          <a:xfrm>
            <a:off x="-4851400" y="0"/>
            <a:ext cx="3771900" cy="6858000"/>
          </a:xfrm>
          <a:prstGeom prst="rect">
            <a:avLst/>
          </a:prstGeom>
          <a:solidFill>
            <a:schemeClr val="bg1"/>
          </a:solidFill>
          <a:ln w="28575">
            <a:solidFill>
              <a:srgbClr val="C00000"/>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4" name="Text Placeholder 17">
            <a:extLst>
              <a:ext uri="{FF2B5EF4-FFF2-40B4-BE49-F238E27FC236}">
                <a16:creationId xmlns:a16="http://schemas.microsoft.com/office/drawing/2014/main" id="{8E9CC4D3-080D-E0A6-A124-6B940C386B5A}"/>
              </a:ext>
            </a:extLst>
          </p:cNvPr>
          <p:cNvSpPr>
            <a:spLocks noGrp="1"/>
          </p:cNvSpPr>
          <p:nvPr>
            <p:ph type="body" sz="quarter" idx="23" hasCustomPrompt="1"/>
          </p:nvPr>
        </p:nvSpPr>
        <p:spPr>
          <a:xfrm>
            <a:off x="-4567549" y="939420"/>
            <a:ext cx="3204199" cy="624207"/>
          </a:xfrm>
          <a:prstGeom prst="rect">
            <a:avLst/>
          </a:prstGeom>
        </p:spPr>
        <p:txBody>
          <a:bodyPr/>
          <a:lstStyle>
            <a:lvl1pPr marL="0" indent="0" algn="l">
              <a:buFont typeface="Arial" panose="020B0604020202020204" pitchFamily="34" charset="0"/>
              <a:buNone/>
              <a:defRPr sz="2000" b="0" u="none">
                <a:solidFill>
                  <a:srgbClr val="C00000"/>
                </a:solidFill>
              </a:defRPr>
            </a:lvl1pPr>
          </a:lstStyle>
          <a:p>
            <a:pPr lvl="0"/>
            <a:r>
              <a:rPr lang="en-US" dirty="0"/>
              <a:t>1.</a:t>
            </a:r>
          </a:p>
          <a:p>
            <a:pPr lvl="0"/>
            <a:endParaRPr lang="en-US" dirty="0"/>
          </a:p>
        </p:txBody>
      </p:sp>
      <p:sp>
        <p:nvSpPr>
          <p:cNvPr id="12" name="TextBox 11">
            <a:extLst>
              <a:ext uri="{FF2B5EF4-FFF2-40B4-BE49-F238E27FC236}">
                <a16:creationId xmlns:a16="http://schemas.microsoft.com/office/drawing/2014/main" id="{A25B6F33-C237-B1F6-6AF9-57BF1C29D566}"/>
              </a:ext>
            </a:extLst>
          </p:cNvPr>
          <p:cNvSpPr txBox="1"/>
          <p:nvPr userDrawn="1"/>
        </p:nvSpPr>
        <p:spPr>
          <a:xfrm>
            <a:off x="-4567550" y="247650"/>
            <a:ext cx="3462650" cy="400110"/>
          </a:xfrm>
          <a:prstGeom prst="rect">
            <a:avLst/>
          </a:prstGeom>
          <a:noFill/>
        </p:spPr>
        <p:txBody>
          <a:bodyPr wrap="square" rtlCol="0">
            <a:spAutoFit/>
          </a:bodyPr>
          <a:lstStyle/>
          <a:p>
            <a:r>
              <a:rPr lang="en-US" sz="2000" b="1" u="sng" dirty="0">
                <a:solidFill>
                  <a:srgbClr val="C00000"/>
                </a:solidFill>
              </a:rPr>
              <a:t>ID Development Notes: </a:t>
            </a:r>
          </a:p>
        </p:txBody>
      </p:sp>
      <p:sp>
        <p:nvSpPr>
          <p:cNvPr id="16" name="Rectangle 15">
            <a:extLst>
              <a:ext uri="{FF2B5EF4-FFF2-40B4-BE49-F238E27FC236}">
                <a16:creationId xmlns:a16="http://schemas.microsoft.com/office/drawing/2014/main" id="{AF8D5C78-05B3-D81C-5D8F-717A183D772F}"/>
              </a:ext>
            </a:extLst>
          </p:cNvPr>
          <p:cNvSpPr/>
          <p:nvPr userDrawn="1"/>
        </p:nvSpPr>
        <p:spPr>
          <a:xfrm>
            <a:off x="13265150" y="0"/>
            <a:ext cx="3771900" cy="6858000"/>
          </a:xfrm>
          <a:prstGeom prst="rect">
            <a:avLst/>
          </a:prstGeom>
          <a:solidFill>
            <a:schemeClr val="bg2"/>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7" name="Text Placeholder 17">
            <a:extLst>
              <a:ext uri="{FF2B5EF4-FFF2-40B4-BE49-F238E27FC236}">
                <a16:creationId xmlns:a16="http://schemas.microsoft.com/office/drawing/2014/main" id="{057CA6A8-EBD6-8805-B21A-FBF32677CE7B}"/>
              </a:ext>
            </a:extLst>
          </p:cNvPr>
          <p:cNvSpPr>
            <a:spLocks noGrp="1"/>
          </p:cNvSpPr>
          <p:nvPr>
            <p:ph type="body" sz="quarter" idx="24" hasCustomPrompt="1"/>
          </p:nvPr>
        </p:nvSpPr>
        <p:spPr>
          <a:xfrm>
            <a:off x="13549001" y="939420"/>
            <a:ext cx="3204199" cy="624207"/>
          </a:xfrm>
          <a:prstGeom prst="rect">
            <a:avLst/>
          </a:prstGeom>
        </p:spPr>
        <p:txBody>
          <a:bodyPr/>
          <a:lstStyle>
            <a:lvl1pPr marL="0" indent="0" algn="l">
              <a:buFont typeface="Arial" panose="020B0604020202020204" pitchFamily="34" charset="0"/>
              <a:buNone/>
              <a:defRPr sz="2000" b="0" u="none">
                <a:solidFill>
                  <a:schemeClr val="tx1"/>
                </a:solidFill>
              </a:defRPr>
            </a:lvl1pPr>
          </a:lstStyle>
          <a:p>
            <a:pPr lvl="0"/>
            <a:r>
              <a:rPr lang="en-US" dirty="0"/>
              <a:t>1.</a:t>
            </a:r>
          </a:p>
          <a:p>
            <a:pPr lvl="0"/>
            <a:endParaRPr lang="en-US" dirty="0"/>
          </a:p>
        </p:txBody>
      </p:sp>
      <p:sp>
        <p:nvSpPr>
          <p:cNvPr id="18" name="TextBox 17">
            <a:extLst>
              <a:ext uri="{FF2B5EF4-FFF2-40B4-BE49-F238E27FC236}">
                <a16:creationId xmlns:a16="http://schemas.microsoft.com/office/drawing/2014/main" id="{4C839ED5-0557-519F-0B7B-6BF51C30668D}"/>
              </a:ext>
            </a:extLst>
          </p:cNvPr>
          <p:cNvSpPr txBox="1"/>
          <p:nvPr userDrawn="1"/>
        </p:nvSpPr>
        <p:spPr>
          <a:xfrm>
            <a:off x="13549000" y="247650"/>
            <a:ext cx="3462650" cy="400110"/>
          </a:xfrm>
          <a:prstGeom prst="rect">
            <a:avLst/>
          </a:prstGeom>
          <a:noFill/>
        </p:spPr>
        <p:txBody>
          <a:bodyPr wrap="square" rtlCol="0">
            <a:spAutoFit/>
          </a:bodyPr>
          <a:lstStyle/>
          <a:p>
            <a:r>
              <a:rPr lang="en-US" sz="2000" b="1" u="sng" dirty="0">
                <a:solidFill>
                  <a:schemeClr val="tx1"/>
                </a:solidFill>
              </a:rPr>
              <a:t>ID Notes to Trainer:</a:t>
            </a:r>
          </a:p>
        </p:txBody>
      </p:sp>
    </p:spTree>
    <p:extLst>
      <p:ext uri="{BB962C8B-B14F-4D97-AF65-F5344CB8AC3E}">
        <p14:creationId xmlns:p14="http://schemas.microsoft.com/office/powerpoint/2010/main" val="4249483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2334DD-644A-A2A9-44D8-A8734CB3A79A}"/>
              </a:ext>
            </a:extLst>
          </p:cNvPr>
          <p:cNvPicPr>
            <a:picLocks noChangeAspect="1"/>
          </p:cNvPicPr>
          <p:nvPr userDrawn="1"/>
        </p:nvPicPr>
        <p:blipFill>
          <a:blip r:embed="rId2">
            <a:extLst>
              <a:ext uri="{28A0092B-C50C-407E-A947-70E740481C1C}">
                <a14:useLocalDpi xmlns:a14="http://schemas.microsoft.com/office/drawing/2010/main" val="0"/>
              </a:ext>
            </a:extLst>
          </a:blip>
          <a:srcRect l="-11156" r="12104"/>
          <a:stretch/>
        </p:blipFill>
        <p:spPr>
          <a:xfrm>
            <a:off x="2009450" y="0"/>
            <a:ext cx="10182550" cy="6858000"/>
          </a:xfrm>
          <a:prstGeom prst="rect">
            <a:avLst/>
          </a:prstGeom>
        </p:spPr>
      </p:pic>
      <p:sp>
        <p:nvSpPr>
          <p:cNvPr id="6" name="Rectangle 5">
            <a:extLst>
              <a:ext uri="{FF2B5EF4-FFF2-40B4-BE49-F238E27FC236}">
                <a16:creationId xmlns:a16="http://schemas.microsoft.com/office/drawing/2014/main" id="{1B5A65E8-F23D-AB6C-38A6-2F2ED59ADFA4}"/>
              </a:ext>
            </a:extLst>
          </p:cNvPr>
          <p:cNvSpPr>
            <a:spLocks/>
          </p:cNvSpPr>
          <p:nvPr userDrawn="1"/>
        </p:nvSpPr>
        <p:spPr>
          <a:xfrm>
            <a:off x="-1" y="0"/>
            <a:ext cx="3889830" cy="6858000"/>
          </a:xfrm>
          <a:prstGeom prst="rect">
            <a:avLst/>
          </a:prstGeom>
          <a:solidFill>
            <a:schemeClr val="bg1"/>
          </a:solidFill>
          <a:ln>
            <a:noFill/>
          </a:ln>
          <a:effectLst>
            <a:outerShdw blurRad="1155700" sx="110000" sy="110000" algn="ctr"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7" name="Rectangle: Rounded Corners 6">
            <a:extLst>
              <a:ext uri="{FF2B5EF4-FFF2-40B4-BE49-F238E27FC236}">
                <a16:creationId xmlns:a16="http://schemas.microsoft.com/office/drawing/2014/main" id="{7FE926AC-1B54-9610-69F6-0E505CC2CAB4}"/>
              </a:ext>
            </a:extLst>
          </p:cNvPr>
          <p:cNvSpPr/>
          <p:nvPr userDrawn="1"/>
        </p:nvSpPr>
        <p:spPr>
          <a:xfrm>
            <a:off x="374016" y="-181863"/>
            <a:ext cx="3141796" cy="2212745"/>
          </a:xfrm>
          <a:prstGeom prst="roundRect">
            <a:avLst>
              <a:gd name="adj" fmla="val 7234"/>
            </a:avLst>
          </a:prstGeom>
          <a:solidFill>
            <a:schemeClr val="accent3"/>
          </a:solidFill>
          <a:ln w="28575">
            <a:solidFill>
              <a:schemeClr val="accent3"/>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1400">
              <a:solidFill>
                <a:schemeClr val="bg1"/>
              </a:solidFill>
            </a:endParaRPr>
          </a:p>
        </p:txBody>
      </p:sp>
      <p:pic>
        <p:nvPicPr>
          <p:cNvPr id="10" name="Picture 9">
            <a:extLst>
              <a:ext uri="{FF2B5EF4-FFF2-40B4-BE49-F238E27FC236}">
                <a16:creationId xmlns:a16="http://schemas.microsoft.com/office/drawing/2014/main" id="{1F70CAC0-0719-6272-B3C4-B9C09F5B274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08504" y="650168"/>
            <a:ext cx="2472821" cy="725968"/>
          </a:xfrm>
          <a:prstGeom prst="rect">
            <a:avLst/>
          </a:prstGeom>
        </p:spPr>
      </p:pic>
      <p:sp>
        <p:nvSpPr>
          <p:cNvPr id="13" name="Rectangle 12">
            <a:extLst>
              <a:ext uri="{FF2B5EF4-FFF2-40B4-BE49-F238E27FC236}">
                <a16:creationId xmlns:a16="http://schemas.microsoft.com/office/drawing/2014/main" id="{F3203EE5-E919-53FC-FA53-35D8D1788F13}"/>
              </a:ext>
            </a:extLst>
          </p:cNvPr>
          <p:cNvSpPr/>
          <p:nvPr userDrawn="1"/>
        </p:nvSpPr>
        <p:spPr>
          <a:xfrm>
            <a:off x="377319" y="921538"/>
            <a:ext cx="3135190" cy="10658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a:solidFill>
                <a:schemeClr val="bg1"/>
              </a:solidFill>
            </a:endParaRPr>
          </a:p>
        </p:txBody>
      </p:sp>
      <p:sp>
        <p:nvSpPr>
          <p:cNvPr id="15" name="TextBox 14">
            <a:extLst>
              <a:ext uri="{FF2B5EF4-FFF2-40B4-BE49-F238E27FC236}">
                <a16:creationId xmlns:a16="http://schemas.microsoft.com/office/drawing/2014/main" id="{9D22D757-CFC5-A2FF-3F1A-372CA9BB9BED}"/>
              </a:ext>
            </a:extLst>
          </p:cNvPr>
          <p:cNvSpPr txBox="1">
            <a:spLocks/>
          </p:cNvSpPr>
          <p:nvPr userDrawn="1"/>
        </p:nvSpPr>
        <p:spPr>
          <a:xfrm>
            <a:off x="192751" y="6554623"/>
            <a:ext cx="3504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Do Not Distribute Without Consent. </a:t>
            </a:r>
          </a:p>
        </p:txBody>
      </p:sp>
      <p:sp>
        <p:nvSpPr>
          <p:cNvPr id="11" name="Rectangle: Rounded Corners 10">
            <a:extLst>
              <a:ext uri="{FF2B5EF4-FFF2-40B4-BE49-F238E27FC236}">
                <a16:creationId xmlns:a16="http://schemas.microsoft.com/office/drawing/2014/main" id="{7078B235-0302-EFFB-DBED-EED0440BA124}"/>
              </a:ext>
            </a:extLst>
          </p:cNvPr>
          <p:cNvSpPr/>
          <p:nvPr userDrawn="1"/>
        </p:nvSpPr>
        <p:spPr>
          <a:xfrm>
            <a:off x="374016" y="2351319"/>
            <a:ext cx="3141796" cy="3897013"/>
          </a:xfrm>
          <a:prstGeom prst="roundRect">
            <a:avLst>
              <a:gd name="adj" fmla="val 7234"/>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8" name="Picture Placeholder 7">
            <a:extLst>
              <a:ext uri="{FF2B5EF4-FFF2-40B4-BE49-F238E27FC236}">
                <a16:creationId xmlns:a16="http://schemas.microsoft.com/office/drawing/2014/main" id="{E630C645-0B60-FC8F-A83D-A09C7936FE8B}"/>
              </a:ext>
            </a:extLst>
          </p:cNvPr>
          <p:cNvSpPr>
            <a:spLocks noGrp="1"/>
          </p:cNvSpPr>
          <p:nvPr>
            <p:ph type="pic" sz="quarter" idx="10" hasCustomPrompt="1"/>
          </p:nvPr>
        </p:nvSpPr>
        <p:spPr>
          <a:xfrm>
            <a:off x="1093788" y="2811463"/>
            <a:ext cx="1811337" cy="922337"/>
          </a:xfrm>
          <a:prstGeom prst="rect">
            <a:avLst/>
          </a:prstGeom>
        </p:spPr>
        <p:txBody>
          <a:bodyPr/>
          <a:lstStyle>
            <a:lvl1pPr marL="0" indent="0" algn="ctr">
              <a:buNone/>
              <a:defRPr sz="2000"/>
            </a:lvl1pPr>
          </a:lstStyle>
          <a:p>
            <a:r>
              <a:rPr lang="en-US"/>
              <a:t>Insert </a:t>
            </a:r>
            <a:r>
              <a:rPr lang="en-US" err="1"/>
              <a:t>PharmCo</a:t>
            </a:r>
            <a:r>
              <a:rPr lang="en-US"/>
              <a:t>  Logo</a:t>
            </a:r>
          </a:p>
        </p:txBody>
      </p:sp>
      <p:cxnSp>
        <p:nvCxnSpPr>
          <p:cNvPr id="14" name="Straight Connector 13">
            <a:extLst>
              <a:ext uri="{FF2B5EF4-FFF2-40B4-BE49-F238E27FC236}">
                <a16:creationId xmlns:a16="http://schemas.microsoft.com/office/drawing/2014/main" id="{6BF8AFAC-0043-4B46-2BAF-E3356161854D}"/>
              </a:ext>
            </a:extLst>
          </p:cNvPr>
          <p:cNvCxnSpPr>
            <a:cxnSpLocks/>
          </p:cNvCxnSpPr>
          <p:nvPr userDrawn="1"/>
        </p:nvCxnSpPr>
        <p:spPr>
          <a:xfrm>
            <a:off x="733585" y="3899324"/>
            <a:ext cx="2422659"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Picture Placeholder 7">
            <a:extLst>
              <a:ext uri="{FF2B5EF4-FFF2-40B4-BE49-F238E27FC236}">
                <a16:creationId xmlns:a16="http://schemas.microsoft.com/office/drawing/2014/main" id="{17D89957-D76A-8ECE-E367-12CFC731186A}"/>
              </a:ext>
            </a:extLst>
          </p:cNvPr>
          <p:cNvSpPr>
            <a:spLocks noGrp="1"/>
          </p:cNvSpPr>
          <p:nvPr>
            <p:ph type="pic" sz="quarter" idx="11" hasCustomPrompt="1"/>
          </p:nvPr>
        </p:nvSpPr>
        <p:spPr>
          <a:xfrm>
            <a:off x="813341" y="4181636"/>
            <a:ext cx="1045379" cy="783470"/>
          </a:xfrm>
          <a:prstGeom prst="rect">
            <a:avLst/>
          </a:prstGeom>
        </p:spPr>
        <p:txBody>
          <a:bodyPr/>
          <a:lstStyle>
            <a:lvl1pPr marL="0" indent="0" algn="ctr">
              <a:buNone/>
              <a:defRPr sz="1800"/>
            </a:lvl1pPr>
          </a:lstStyle>
          <a:p>
            <a:r>
              <a:rPr lang="en-US"/>
              <a:t>Insert             Product   Logo(s)</a:t>
            </a:r>
          </a:p>
        </p:txBody>
      </p:sp>
      <p:cxnSp>
        <p:nvCxnSpPr>
          <p:cNvPr id="3" name="Straight Connector 2">
            <a:extLst>
              <a:ext uri="{FF2B5EF4-FFF2-40B4-BE49-F238E27FC236}">
                <a16:creationId xmlns:a16="http://schemas.microsoft.com/office/drawing/2014/main" id="{7E5D6AF9-7E39-37F7-2935-D701A8CACEBD}"/>
              </a:ext>
            </a:extLst>
          </p:cNvPr>
          <p:cNvCxnSpPr>
            <a:cxnSpLocks/>
          </p:cNvCxnSpPr>
          <p:nvPr userDrawn="1"/>
        </p:nvCxnSpPr>
        <p:spPr>
          <a:xfrm>
            <a:off x="733585" y="3899324"/>
            <a:ext cx="2422659"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Picture Placeholder 7">
            <a:extLst>
              <a:ext uri="{FF2B5EF4-FFF2-40B4-BE49-F238E27FC236}">
                <a16:creationId xmlns:a16="http://schemas.microsoft.com/office/drawing/2014/main" id="{139453B2-0D8F-9FD5-D156-9543ED46F4A8}"/>
              </a:ext>
            </a:extLst>
          </p:cNvPr>
          <p:cNvSpPr>
            <a:spLocks noGrp="1"/>
          </p:cNvSpPr>
          <p:nvPr>
            <p:ph type="pic" sz="quarter" idx="12" hasCustomPrompt="1"/>
          </p:nvPr>
        </p:nvSpPr>
        <p:spPr>
          <a:xfrm>
            <a:off x="2087731" y="4181637"/>
            <a:ext cx="1045379" cy="783470"/>
          </a:xfrm>
          <a:prstGeom prst="rect">
            <a:avLst/>
          </a:prstGeom>
        </p:spPr>
        <p:txBody>
          <a:bodyPr/>
          <a:lstStyle>
            <a:lvl1pPr marL="0" indent="0" algn="ctr">
              <a:buNone/>
              <a:defRPr sz="1800"/>
            </a:lvl1pPr>
          </a:lstStyle>
          <a:p>
            <a:r>
              <a:rPr lang="en-US"/>
              <a:t>Insert             Product   Logo(s)</a:t>
            </a:r>
          </a:p>
        </p:txBody>
      </p:sp>
      <p:sp>
        <p:nvSpPr>
          <p:cNvPr id="16" name="Text Placeholder 21">
            <a:extLst>
              <a:ext uri="{FF2B5EF4-FFF2-40B4-BE49-F238E27FC236}">
                <a16:creationId xmlns:a16="http://schemas.microsoft.com/office/drawing/2014/main" id="{A956BC33-557D-FB19-6F37-17EC29A4DC65}"/>
              </a:ext>
            </a:extLst>
          </p:cNvPr>
          <p:cNvSpPr>
            <a:spLocks noGrp="1"/>
          </p:cNvSpPr>
          <p:nvPr>
            <p:ph type="body" sz="quarter" idx="22" hasCustomPrompt="1"/>
          </p:nvPr>
        </p:nvSpPr>
        <p:spPr>
          <a:xfrm>
            <a:off x="555478" y="5445778"/>
            <a:ext cx="2803019" cy="406400"/>
          </a:xfrm>
          <a:prstGeom prst="rect">
            <a:avLst/>
          </a:prstGeom>
        </p:spPr>
        <p:txBody>
          <a:bodyPr/>
          <a:lstStyle>
            <a:lvl1pPr>
              <a:defRPr lang="en-US" sz="2400" b="1" dirty="0">
                <a:solidFill>
                  <a:srgbClr val="127A9A"/>
                </a:solidFill>
              </a:defRPr>
            </a:lvl1pPr>
            <a:lvl2pPr>
              <a:defRPr lang="en-US" sz="1600" dirty="0"/>
            </a:lvl2pPr>
          </a:lstStyle>
          <a:p>
            <a:pPr marL="0" lvl="0" indent="0">
              <a:buNone/>
            </a:pPr>
            <a:r>
              <a:rPr lang="en-US"/>
              <a:t>Insert Module Title</a:t>
            </a:r>
          </a:p>
          <a:p>
            <a:pPr marL="457200" lvl="1" indent="0">
              <a:buNone/>
            </a:pPr>
            <a:endParaRPr lang="en-US"/>
          </a:p>
        </p:txBody>
      </p:sp>
      <p:sp>
        <p:nvSpPr>
          <p:cNvPr id="9" name="Rectangle 8">
            <a:extLst>
              <a:ext uri="{FF2B5EF4-FFF2-40B4-BE49-F238E27FC236}">
                <a16:creationId xmlns:a16="http://schemas.microsoft.com/office/drawing/2014/main" id="{37B7A8AA-3C2E-ACB4-2BD1-3D5EC2D69798}"/>
              </a:ext>
            </a:extLst>
          </p:cNvPr>
          <p:cNvSpPr/>
          <p:nvPr userDrawn="1"/>
        </p:nvSpPr>
        <p:spPr>
          <a:xfrm>
            <a:off x="-4851400" y="0"/>
            <a:ext cx="3771900" cy="6858000"/>
          </a:xfrm>
          <a:prstGeom prst="rect">
            <a:avLst/>
          </a:prstGeom>
          <a:solidFill>
            <a:schemeClr val="bg1"/>
          </a:solidFill>
          <a:ln w="28575">
            <a:solidFill>
              <a:srgbClr val="C00000"/>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2" name="Text Placeholder 17">
            <a:extLst>
              <a:ext uri="{FF2B5EF4-FFF2-40B4-BE49-F238E27FC236}">
                <a16:creationId xmlns:a16="http://schemas.microsoft.com/office/drawing/2014/main" id="{E4519ECB-A5DA-9888-C784-256AB9760D8E}"/>
              </a:ext>
            </a:extLst>
          </p:cNvPr>
          <p:cNvSpPr>
            <a:spLocks noGrp="1"/>
          </p:cNvSpPr>
          <p:nvPr>
            <p:ph type="body" sz="quarter" idx="23" hasCustomPrompt="1"/>
          </p:nvPr>
        </p:nvSpPr>
        <p:spPr>
          <a:xfrm>
            <a:off x="-4567549" y="939420"/>
            <a:ext cx="3204199" cy="624207"/>
          </a:xfrm>
          <a:prstGeom prst="rect">
            <a:avLst/>
          </a:prstGeom>
        </p:spPr>
        <p:txBody>
          <a:bodyPr/>
          <a:lstStyle>
            <a:lvl1pPr marL="0" indent="0" algn="l">
              <a:buFont typeface="Arial" panose="020B0604020202020204" pitchFamily="34" charset="0"/>
              <a:buNone/>
              <a:defRPr sz="2000" b="0" u="none">
                <a:solidFill>
                  <a:srgbClr val="C00000"/>
                </a:solidFill>
              </a:defRPr>
            </a:lvl1pPr>
          </a:lstStyle>
          <a:p>
            <a:pPr lvl="0"/>
            <a:r>
              <a:rPr lang="en-US" dirty="0"/>
              <a:t>1.</a:t>
            </a:r>
          </a:p>
          <a:p>
            <a:pPr lvl="0"/>
            <a:endParaRPr lang="en-US" dirty="0"/>
          </a:p>
        </p:txBody>
      </p:sp>
      <p:sp>
        <p:nvSpPr>
          <p:cNvPr id="17" name="TextBox 16">
            <a:extLst>
              <a:ext uri="{FF2B5EF4-FFF2-40B4-BE49-F238E27FC236}">
                <a16:creationId xmlns:a16="http://schemas.microsoft.com/office/drawing/2014/main" id="{7521DA93-1EF5-8B4D-2ECA-142F7796076A}"/>
              </a:ext>
            </a:extLst>
          </p:cNvPr>
          <p:cNvSpPr txBox="1"/>
          <p:nvPr userDrawn="1"/>
        </p:nvSpPr>
        <p:spPr>
          <a:xfrm>
            <a:off x="-4567550" y="247650"/>
            <a:ext cx="3462650" cy="400110"/>
          </a:xfrm>
          <a:prstGeom prst="rect">
            <a:avLst/>
          </a:prstGeom>
          <a:noFill/>
        </p:spPr>
        <p:txBody>
          <a:bodyPr wrap="square" rtlCol="0">
            <a:spAutoFit/>
          </a:bodyPr>
          <a:lstStyle/>
          <a:p>
            <a:r>
              <a:rPr lang="en-US" sz="2000" b="1" u="sng" dirty="0">
                <a:solidFill>
                  <a:srgbClr val="C00000"/>
                </a:solidFill>
              </a:rPr>
              <a:t>ID Development Notes: </a:t>
            </a:r>
          </a:p>
        </p:txBody>
      </p:sp>
      <p:sp>
        <p:nvSpPr>
          <p:cNvPr id="18" name="Rectangle 17">
            <a:extLst>
              <a:ext uri="{FF2B5EF4-FFF2-40B4-BE49-F238E27FC236}">
                <a16:creationId xmlns:a16="http://schemas.microsoft.com/office/drawing/2014/main" id="{ED8D9458-D29E-3E2F-8133-8998EA2CE4EA}"/>
              </a:ext>
            </a:extLst>
          </p:cNvPr>
          <p:cNvSpPr/>
          <p:nvPr userDrawn="1"/>
        </p:nvSpPr>
        <p:spPr>
          <a:xfrm>
            <a:off x="13265150" y="0"/>
            <a:ext cx="3771900" cy="6858000"/>
          </a:xfrm>
          <a:prstGeom prst="rect">
            <a:avLst/>
          </a:prstGeom>
          <a:solidFill>
            <a:schemeClr val="bg2"/>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9" name="Text Placeholder 17">
            <a:extLst>
              <a:ext uri="{FF2B5EF4-FFF2-40B4-BE49-F238E27FC236}">
                <a16:creationId xmlns:a16="http://schemas.microsoft.com/office/drawing/2014/main" id="{5AB5F99A-A285-E10C-E2AA-E8E17369FE35}"/>
              </a:ext>
            </a:extLst>
          </p:cNvPr>
          <p:cNvSpPr>
            <a:spLocks noGrp="1"/>
          </p:cNvSpPr>
          <p:nvPr>
            <p:ph type="body" sz="quarter" idx="24" hasCustomPrompt="1"/>
          </p:nvPr>
        </p:nvSpPr>
        <p:spPr>
          <a:xfrm>
            <a:off x="13549001" y="939420"/>
            <a:ext cx="3204199" cy="624207"/>
          </a:xfrm>
          <a:prstGeom prst="rect">
            <a:avLst/>
          </a:prstGeom>
        </p:spPr>
        <p:txBody>
          <a:bodyPr/>
          <a:lstStyle>
            <a:lvl1pPr marL="0" indent="0" algn="l">
              <a:buFont typeface="Arial" panose="020B0604020202020204" pitchFamily="34" charset="0"/>
              <a:buNone/>
              <a:defRPr sz="2000" b="0" u="none">
                <a:solidFill>
                  <a:schemeClr val="tx1"/>
                </a:solidFill>
              </a:defRPr>
            </a:lvl1pPr>
          </a:lstStyle>
          <a:p>
            <a:pPr lvl="0"/>
            <a:r>
              <a:rPr lang="en-US" dirty="0"/>
              <a:t>1.</a:t>
            </a:r>
          </a:p>
          <a:p>
            <a:pPr lvl="0"/>
            <a:endParaRPr lang="en-US" dirty="0"/>
          </a:p>
        </p:txBody>
      </p:sp>
      <p:sp>
        <p:nvSpPr>
          <p:cNvPr id="20" name="TextBox 19">
            <a:extLst>
              <a:ext uri="{FF2B5EF4-FFF2-40B4-BE49-F238E27FC236}">
                <a16:creationId xmlns:a16="http://schemas.microsoft.com/office/drawing/2014/main" id="{A828E229-54B7-94DF-105D-1E136E7C087B}"/>
              </a:ext>
            </a:extLst>
          </p:cNvPr>
          <p:cNvSpPr txBox="1"/>
          <p:nvPr userDrawn="1"/>
        </p:nvSpPr>
        <p:spPr>
          <a:xfrm>
            <a:off x="13549000" y="247650"/>
            <a:ext cx="3462650" cy="400110"/>
          </a:xfrm>
          <a:prstGeom prst="rect">
            <a:avLst/>
          </a:prstGeom>
          <a:noFill/>
        </p:spPr>
        <p:txBody>
          <a:bodyPr wrap="square" rtlCol="0">
            <a:spAutoFit/>
          </a:bodyPr>
          <a:lstStyle/>
          <a:p>
            <a:r>
              <a:rPr lang="en-US" sz="2000" b="1" u="sng" dirty="0">
                <a:solidFill>
                  <a:schemeClr val="tx1"/>
                </a:solidFill>
              </a:rPr>
              <a:t>ID Notes to Trainer:</a:t>
            </a:r>
          </a:p>
        </p:txBody>
      </p:sp>
    </p:spTree>
    <p:extLst>
      <p:ext uri="{BB962C8B-B14F-4D97-AF65-F5344CB8AC3E}">
        <p14:creationId xmlns:p14="http://schemas.microsoft.com/office/powerpoint/2010/main" val="29437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34A9E6B-A9A8-DC1C-77F3-91F79E8CA89A}"/>
              </a:ext>
            </a:extLst>
          </p:cNvPr>
          <p:cNvPicPr>
            <a:picLocks noChangeAspect="1"/>
          </p:cNvPicPr>
          <p:nvPr userDrawn="1"/>
        </p:nvPicPr>
        <p:blipFill>
          <a:blip r:embed="rId2">
            <a:extLst>
              <a:ext uri="{28A0092B-C50C-407E-A947-70E740481C1C}">
                <a14:useLocalDpi xmlns:a14="http://schemas.microsoft.com/office/drawing/2010/main" val="0"/>
              </a:ext>
            </a:extLst>
          </a:blip>
          <a:srcRect l="474" r="474"/>
          <a:stretch/>
        </p:blipFill>
        <p:spPr>
          <a:xfrm>
            <a:off x="2009450" y="0"/>
            <a:ext cx="10182550" cy="6858000"/>
          </a:xfrm>
          <a:prstGeom prst="rect">
            <a:avLst/>
          </a:prstGeom>
        </p:spPr>
      </p:pic>
      <p:sp>
        <p:nvSpPr>
          <p:cNvPr id="2" name="Rectangle 1">
            <a:extLst>
              <a:ext uri="{FF2B5EF4-FFF2-40B4-BE49-F238E27FC236}">
                <a16:creationId xmlns:a16="http://schemas.microsoft.com/office/drawing/2014/main" id="{6B8EE987-134E-07BC-B78D-C16621C9A76C}"/>
              </a:ext>
            </a:extLst>
          </p:cNvPr>
          <p:cNvSpPr>
            <a:spLocks/>
          </p:cNvSpPr>
          <p:nvPr userDrawn="1"/>
        </p:nvSpPr>
        <p:spPr>
          <a:xfrm>
            <a:off x="-1" y="0"/>
            <a:ext cx="3889830" cy="6858000"/>
          </a:xfrm>
          <a:prstGeom prst="rect">
            <a:avLst/>
          </a:prstGeom>
          <a:solidFill>
            <a:schemeClr val="bg1"/>
          </a:solidFill>
          <a:ln>
            <a:noFill/>
          </a:ln>
          <a:effectLst>
            <a:outerShdw blurRad="1155700" sx="110000" sy="110000" algn="ctr"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3" name="Rectangle: Rounded Corners 2">
            <a:extLst>
              <a:ext uri="{FF2B5EF4-FFF2-40B4-BE49-F238E27FC236}">
                <a16:creationId xmlns:a16="http://schemas.microsoft.com/office/drawing/2014/main" id="{370446CF-7D37-9C8B-6FB4-A959341D0BC7}"/>
              </a:ext>
            </a:extLst>
          </p:cNvPr>
          <p:cNvSpPr/>
          <p:nvPr userDrawn="1"/>
        </p:nvSpPr>
        <p:spPr>
          <a:xfrm>
            <a:off x="374016" y="-181863"/>
            <a:ext cx="3141796" cy="2212745"/>
          </a:xfrm>
          <a:prstGeom prst="roundRect">
            <a:avLst>
              <a:gd name="adj" fmla="val 7234"/>
            </a:avLst>
          </a:prstGeom>
          <a:solidFill>
            <a:schemeClr val="accent3"/>
          </a:solidFill>
          <a:ln w="28575">
            <a:solidFill>
              <a:schemeClr val="accent3"/>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1400">
              <a:solidFill>
                <a:schemeClr val="bg1"/>
              </a:solidFill>
            </a:endParaRPr>
          </a:p>
        </p:txBody>
      </p:sp>
      <p:pic>
        <p:nvPicPr>
          <p:cNvPr id="4" name="Picture 3">
            <a:extLst>
              <a:ext uri="{FF2B5EF4-FFF2-40B4-BE49-F238E27FC236}">
                <a16:creationId xmlns:a16="http://schemas.microsoft.com/office/drawing/2014/main" id="{7FAAF8C4-51FD-F25B-B428-B769AC6FBFA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08504" y="650168"/>
            <a:ext cx="2472821" cy="725968"/>
          </a:xfrm>
          <a:prstGeom prst="rect">
            <a:avLst/>
          </a:prstGeom>
        </p:spPr>
      </p:pic>
      <p:sp>
        <p:nvSpPr>
          <p:cNvPr id="16" name="Rectangle 15">
            <a:extLst>
              <a:ext uri="{FF2B5EF4-FFF2-40B4-BE49-F238E27FC236}">
                <a16:creationId xmlns:a16="http://schemas.microsoft.com/office/drawing/2014/main" id="{71232141-2E1B-C268-4A9B-F07FBB9157D0}"/>
              </a:ext>
            </a:extLst>
          </p:cNvPr>
          <p:cNvSpPr/>
          <p:nvPr userDrawn="1"/>
        </p:nvSpPr>
        <p:spPr>
          <a:xfrm>
            <a:off x="377319" y="921538"/>
            <a:ext cx="3135190" cy="10658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a:solidFill>
                <a:schemeClr val="bg1"/>
              </a:solidFill>
            </a:endParaRPr>
          </a:p>
        </p:txBody>
      </p:sp>
      <p:sp>
        <p:nvSpPr>
          <p:cNvPr id="17" name="TextBox 16">
            <a:extLst>
              <a:ext uri="{FF2B5EF4-FFF2-40B4-BE49-F238E27FC236}">
                <a16:creationId xmlns:a16="http://schemas.microsoft.com/office/drawing/2014/main" id="{7D51F0F5-3A75-5398-47CF-44E81A5F241F}"/>
              </a:ext>
            </a:extLst>
          </p:cNvPr>
          <p:cNvSpPr txBox="1">
            <a:spLocks/>
          </p:cNvSpPr>
          <p:nvPr userDrawn="1"/>
        </p:nvSpPr>
        <p:spPr>
          <a:xfrm>
            <a:off x="192751" y="6554623"/>
            <a:ext cx="3504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Do Not Distribute Without Consent. </a:t>
            </a:r>
          </a:p>
        </p:txBody>
      </p:sp>
      <p:sp>
        <p:nvSpPr>
          <p:cNvPr id="18" name="Rectangle: Rounded Corners 17">
            <a:extLst>
              <a:ext uri="{FF2B5EF4-FFF2-40B4-BE49-F238E27FC236}">
                <a16:creationId xmlns:a16="http://schemas.microsoft.com/office/drawing/2014/main" id="{32336017-5C85-F25F-EC72-8B9D9E6C91F9}"/>
              </a:ext>
            </a:extLst>
          </p:cNvPr>
          <p:cNvSpPr/>
          <p:nvPr userDrawn="1"/>
        </p:nvSpPr>
        <p:spPr>
          <a:xfrm>
            <a:off x="374016" y="2351319"/>
            <a:ext cx="3141796" cy="3897013"/>
          </a:xfrm>
          <a:prstGeom prst="roundRect">
            <a:avLst>
              <a:gd name="adj" fmla="val 7234"/>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20" name="Picture Placeholder 7">
            <a:extLst>
              <a:ext uri="{FF2B5EF4-FFF2-40B4-BE49-F238E27FC236}">
                <a16:creationId xmlns:a16="http://schemas.microsoft.com/office/drawing/2014/main" id="{0B8263B2-E1BA-7E53-E630-B249D525274F}"/>
              </a:ext>
            </a:extLst>
          </p:cNvPr>
          <p:cNvSpPr>
            <a:spLocks noGrp="1"/>
          </p:cNvSpPr>
          <p:nvPr>
            <p:ph type="pic" sz="quarter" idx="10" hasCustomPrompt="1"/>
          </p:nvPr>
        </p:nvSpPr>
        <p:spPr>
          <a:xfrm>
            <a:off x="1093788" y="2811463"/>
            <a:ext cx="1811337" cy="922337"/>
          </a:xfrm>
          <a:prstGeom prst="rect">
            <a:avLst/>
          </a:prstGeom>
        </p:spPr>
        <p:txBody>
          <a:bodyPr/>
          <a:lstStyle>
            <a:lvl1pPr marL="0" indent="0" algn="ctr">
              <a:buNone/>
              <a:defRPr sz="2000"/>
            </a:lvl1pPr>
          </a:lstStyle>
          <a:p>
            <a:r>
              <a:rPr lang="en-US"/>
              <a:t>Insert </a:t>
            </a:r>
            <a:r>
              <a:rPr lang="en-US" err="1"/>
              <a:t>PharmCo</a:t>
            </a:r>
            <a:r>
              <a:rPr lang="en-US"/>
              <a:t>  Logo</a:t>
            </a:r>
          </a:p>
        </p:txBody>
      </p:sp>
      <p:sp>
        <p:nvSpPr>
          <p:cNvPr id="21" name="Picture Placeholder 7">
            <a:extLst>
              <a:ext uri="{FF2B5EF4-FFF2-40B4-BE49-F238E27FC236}">
                <a16:creationId xmlns:a16="http://schemas.microsoft.com/office/drawing/2014/main" id="{4285114F-0CC5-811A-4589-32716D3430E2}"/>
              </a:ext>
            </a:extLst>
          </p:cNvPr>
          <p:cNvSpPr>
            <a:spLocks noGrp="1"/>
          </p:cNvSpPr>
          <p:nvPr>
            <p:ph type="pic" sz="quarter" idx="11" hasCustomPrompt="1"/>
          </p:nvPr>
        </p:nvSpPr>
        <p:spPr>
          <a:xfrm>
            <a:off x="1093787" y="4203004"/>
            <a:ext cx="1811337" cy="922337"/>
          </a:xfrm>
          <a:prstGeom prst="rect">
            <a:avLst/>
          </a:prstGeom>
        </p:spPr>
        <p:txBody>
          <a:bodyPr/>
          <a:lstStyle>
            <a:lvl1pPr marL="0" indent="0" algn="ctr">
              <a:buNone/>
              <a:defRPr sz="1800"/>
            </a:lvl1pPr>
          </a:lstStyle>
          <a:p>
            <a:r>
              <a:rPr lang="en-US"/>
              <a:t>Insert             Product   Logo(s)</a:t>
            </a:r>
          </a:p>
        </p:txBody>
      </p:sp>
      <p:cxnSp>
        <p:nvCxnSpPr>
          <p:cNvPr id="22" name="Straight Connector 21">
            <a:extLst>
              <a:ext uri="{FF2B5EF4-FFF2-40B4-BE49-F238E27FC236}">
                <a16:creationId xmlns:a16="http://schemas.microsoft.com/office/drawing/2014/main" id="{AA1A1D43-1811-71F5-9469-3C10293C1349}"/>
              </a:ext>
            </a:extLst>
          </p:cNvPr>
          <p:cNvCxnSpPr>
            <a:cxnSpLocks/>
          </p:cNvCxnSpPr>
          <p:nvPr userDrawn="1"/>
        </p:nvCxnSpPr>
        <p:spPr>
          <a:xfrm>
            <a:off x="733585" y="3899324"/>
            <a:ext cx="2422659"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 Placeholder 21">
            <a:extLst>
              <a:ext uri="{FF2B5EF4-FFF2-40B4-BE49-F238E27FC236}">
                <a16:creationId xmlns:a16="http://schemas.microsoft.com/office/drawing/2014/main" id="{598843A1-2910-0350-9905-A87E751FFEC5}"/>
              </a:ext>
            </a:extLst>
          </p:cNvPr>
          <p:cNvSpPr>
            <a:spLocks noGrp="1"/>
          </p:cNvSpPr>
          <p:nvPr>
            <p:ph type="body" sz="quarter" idx="22" hasCustomPrompt="1"/>
          </p:nvPr>
        </p:nvSpPr>
        <p:spPr>
          <a:xfrm>
            <a:off x="555478" y="5445778"/>
            <a:ext cx="2803019" cy="406400"/>
          </a:xfrm>
          <a:prstGeom prst="rect">
            <a:avLst/>
          </a:prstGeom>
        </p:spPr>
        <p:txBody>
          <a:bodyPr/>
          <a:lstStyle>
            <a:lvl1pPr>
              <a:defRPr lang="en-US" sz="2400" b="1" dirty="0">
                <a:solidFill>
                  <a:srgbClr val="127A9A"/>
                </a:solidFill>
              </a:defRPr>
            </a:lvl1pPr>
            <a:lvl2pPr>
              <a:defRPr lang="en-US" sz="1600" dirty="0"/>
            </a:lvl2pPr>
          </a:lstStyle>
          <a:p>
            <a:pPr marL="0" lvl="0" indent="0">
              <a:buNone/>
            </a:pPr>
            <a:r>
              <a:rPr lang="en-US"/>
              <a:t>Insert Module Title</a:t>
            </a:r>
          </a:p>
          <a:p>
            <a:pPr marL="457200" lvl="1" indent="0">
              <a:buNone/>
            </a:pPr>
            <a:endParaRPr lang="en-US"/>
          </a:p>
        </p:txBody>
      </p:sp>
      <p:sp>
        <p:nvSpPr>
          <p:cNvPr id="6" name="Rectangle 5">
            <a:extLst>
              <a:ext uri="{FF2B5EF4-FFF2-40B4-BE49-F238E27FC236}">
                <a16:creationId xmlns:a16="http://schemas.microsoft.com/office/drawing/2014/main" id="{D3BFBBE2-01F1-6BCE-EEC6-FF33832F1CAE}"/>
              </a:ext>
            </a:extLst>
          </p:cNvPr>
          <p:cNvSpPr/>
          <p:nvPr userDrawn="1"/>
        </p:nvSpPr>
        <p:spPr>
          <a:xfrm>
            <a:off x="-4851400" y="0"/>
            <a:ext cx="3771900" cy="6858000"/>
          </a:xfrm>
          <a:prstGeom prst="rect">
            <a:avLst/>
          </a:prstGeom>
          <a:solidFill>
            <a:schemeClr val="bg1"/>
          </a:solidFill>
          <a:ln w="28575">
            <a:solidFill>
              <a:srgbClr val="C00000"/>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7" name="Text Placeholder 17">
            <a:extLst>
              <a:ext uri="{FF2B5EF4-FFF2-40B4-BE49-F238E27FC236}">
                <a16:creationId xmlns:a16="http://schemas.microsoft.com/office/drawing/2014/main" id="{32B2F268-06C6-C80E-134C-2ED6E44D8A65}"/>
              </a:ext>
            </a:extLst>
          </p:cNvPr>
          <p:cNvSpPr>
            <a:spLocks noGrp="1"/>
          </p:cNvSpPr>
          <p:nvPr>
            <p:ph type="body" sz="quarter" idx="23" hasCustomPrompt="1"/>
          </p:nvPr>
        </p:nvSpPr>
        <p:spPr>
          <a:xfrm>
            <a:off x="-4567549" y="939420"/>
            <a:ext cx="3204199" cy="624207"/>
          </a:xfrm>
          <a:prstGeom prst="rect">
            <a:avLst/>
          </a:prstGeom>
        </p:spPr>
        <p:txBody>
          <a:bodyPr/>
          <a:lstStyle>
            <a:lvl1pPr marL="0" indent="0" algn="l">
              <a:buFont typeface="Arial" panose="020B0604020202020204" pitchFamily="34" charset="0"/>
              <a:buNone/>
              <a:defRPr sz="2000" b="0" u="none">
                <a:solidFill>
                  <a:srgbClr val="C00000"/>
                </a:solidFill>
              </a:defRPr>
            </a:lvl1pPr>
          </a:lstStyle>
          <a:p>
            <a:pPr lvl="0"/>
            <a:r>
              <a:rPr lang="en-US" dirty="0"/>
              <a:t>1.</a:t>
            </a:r>
          </a:p>
          <a:p>
            <a:pPr lvl="0"/>
            <a:endParaRPr lang="en-US" dirty="0"/>
          </a:p>
        </p:txBody>
      </p:sp>
      <p:sp>
        <p:nvSpPr>
          <p:cNvPr id="8" name="TextBox 7">
            <a:extLst>
              <a:ext uri="{FF2B5EF4-FFF2-40B4-BE49-F238E27FC236}">
                <a16:creationId xmlns:a16="http://schemas.microsoft.com/office/drawing/2014/main" id="{D5AE2AE2-5282-D0F8-2D51-98EBE3B36AC8}"/>
              </a:ext>
            </a:extLst>
          </p:cNvPr>
          <p:cNvSpPr txBox="1"/>
          <p:nvPr userDrawn="1"/>
        </p:nvSpPr>
        <p:spPr>
          <a:xfrm>
            <a:off x="-4567550" y="247650"/>
            <a:ext cx="3462650" cy="400110"/>
          </a:xfrm>
          <a:prstGeom prst="rect">
            <a:avLst/>
          </a:prstGeom>
          <a:noFill/>
        </p:spPr>
        <p:txBody>
          <a:bodyPr wrap="square" rtlCol="0">
            <a:spAutoFit/>
          </a:bodyPr>
          <a:lstStyle/>
          <a:p>
            <a:r>
              <a:rPr lang="en-US" sz="2000" b="1" u="sng" dirty="0">
                <a:solidFill>
                  <a:srgbClr val="C00000"/>
                </a:solidFill>
              </a:rPr>
              <a:t>ID Development Notes: </a:t>
            </a:r>
          </a:p>
        </p:txBody>
      </p:sp>
      <p:sp>
        <p:nvSpPr>
          <p:cNvPr id="9" name="Rectangle 8">
            <a:extLst>
              <a:ext uri="{FF2B5EF4-FFF2-40B4-BE49-F238E27FC236}">
                <a16:creationId xmlns:a16="http://schemas.microsoft.com/office/drawing/2014/main" id="{E5404F87-583A-C81C-8F20-018CA83ECF18}"/>
              </a:ext>
            </a:extLst>
          </p:cNvPr>
          <p:cNvSpPr/>
          <p:nvPr userDrawn="1"/>
        </p:nvSpPr>
        <p:spPr>
          <a:xfrm>
            <a:off x="13265150" y="0"/>
            <a:ext cx="3771900" cy="6858000"/>
          </a:xfrm>
          <a:prstGeom prst="rect">
            <a:avLst/>
          </a:prstGeom>
          <a:solidFill>
            <a:schemeClr val="bg2"/>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0" name="Text Placeholder 17">
            <a:extLst>
              <a:ext uri="{FF2B5EF4-FFF2-40B4-BE49-F238E27FC236}">
                <a16:creationId xmlns:a16="http://schemas.microsoft.com/office/drawing/2014/main" id="{6FAC9EF4-7674-7DFF-E7E5-BFB81BFF9B5B}"/>
              </a:ext>
            </a:extLst>
          </p:cNvPr>
          <p:cNvSpPr>
            <a:spLocks noGrp="1"/>
          </p:cNvSpPr>
          <p:nvPr>
            <p:ph type="body" sz="quarter" idx="24" hasCustomPrompt="1"/>
          </p:nvPr>
        </p:nvSpPr>
        <p:spPr>
          <a:xfrm>
            <a:off x="13549001" y="939420"/>
            <a:ext cx="3204199" cy="624207"/>
          </a:xfrm>
          <a:prstGeom prst="rect">
            <a:avLst/>
          </a:prstGeom>
        </p:spPr>
        <p:txBody>
          <a:bodyPr/>
          <a:lstStyle>
            <a:lvl1pPr marL="0" indent="0" algn="l">
              <a:buFont typeface="Arial" panose="020B0604020202020204" pitchFamily="34" charset="0"/>
              <a:buNone/>
              <a:defRPr sz="2000" b="0" u="none">
                <a:solidFill>
                  <a:schemeClr val="tx1"/>
                </a:solidFill>
              </a:defRPr>
            </a:lvl1pPr>
          </a:lstStyle>
          <a:p>
            <a:pPr lvl="0"/>
            <a:r>
              <a:rPr lang="en-US" dirty="0"/>
              <a:t>1.</a:t>
            </a:r>
          </a:p>
          <a:p>
            <a:pPr lvl="0"/>
            <a:endParaRPr lang="en-US" dirty="0"/>
          </a:p>
        </p:txBody>
      </p:sp>
      <p:sp>
        <p:nvSpPr>
          <p:cNvPr id="11" name="TextBox 10">
            <a:extLst>
              <a:ext uri="{FF2B5EF4-FFF2-40B4-BE49-F238E27FC236}">
                <a16:creationId xmlns:a16="http://schemas.microsoft.com/office/drawing/2014/main" id="{E4D46D57-5737-C608-776A-596327F32422}"/>
              </a:ext>
            </a:extLst>
          </p:cNvPr>
          <p:cNvSpPr txBox="1"/>
          <p:nvPr userDrawn="1"/>
        </p:nvSpPr>
        <p:spPr>
          <a:xfrm>
            <a:off x="13549000" y="247650"/>
            <a:ext cx="3462650" cy="400110"/>
          </a:xfrm>
          <a:prstGeom prst="rect">
            <a:avLst/>
          </a:prstGeom>
          <a:noFill/>
        </p:spPr>
        <p:txBody>
          <a:bodyPr wrap="square" rtlCol="0">
            <a:spAutoFit/>
          </a:bodyPr>
          <a:lstStyle/>
          <a:p>
            <a:r>
              <a:rPr lang="en-US" sz="2000" b="1" u="sng" dirty="0">
                <a:solidFill>
                  <a:schemeClr val="tx1"/>
                </a:solidFill>
              </a:rPr>
              <a:t>ID Notes to Trainer:</a:t>
            </a:r>
          </a:p>
        </p:txBody>
      </p:sp>
    </p:spTree>
    <p:extLst>
      <p:ext uri="{BB962C8B-B14F-4D97-AF65-F5344CB8AC3E}">
        <p14:creationId xmlns:p14="http://schemas.microsoft.com/office/powerpoint/2010/main" val="1163610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Option 2">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34A9E6B-A9A8-DC1C-77F3-91F79E8CA89A}"/>
              </a:ext>
            </a:extLst>
          </p:cNvPr>
          <p:cNvPicPr>
            <a:picLocks noChangeAspect="1"/>
          </p:cNvPicPr>
          <p:nvPr userDrawn="1"/>
        </p:nvPicPr>
        <p:blipFill>
          <a:blip r:embed="rId2">
            <a:extLst>
              <a:ext uri="{28A0092B-C50C-407E-A947-70E740481C1C}">
                <a14:useLocalDpi xmlns:a14="http://schemas.microsoft.com/office/drawing/2010/main" val="0"/>
              </a:ext>
            </a:extLst>
          </a:blip>
          <a:srcRect l="474" r="474"/>
          <a:stretch/>
        </p:blipFill>
        <p:spPr>
          <a:xfrm>
            <a:off x="2009450" y="0"/>
            <a:ext cx="10182550" cy="6858000"/>
          </a:xfrm>
          <a:prstGeom prst="rect">
            <a:avLst/>
          </a:prstGeom>
        </p:spPr>
      </p:pic>
      <p:sp>
        <p:nvSpPr>
          <p:cNvPr id="2" name="Rectangle 1">
            <a:extLst>
              <a:ext uri="{FF2B5EF4-FFF2-40B4-BE49-F238E27FC236}">
                <a16:creationId xmlns:a16="http://schemas.microsoft.com/office/drawing/2014/main" id="{6B8EE987-134E-07BC-B78D-C16621C9A76C}"/>
              </a:ext>
            </a:extLst>
          </p:cNvPr>
          <p:cNvSpPr>
            <a:spLocks/>
          </p:cNvSpPr>
          <p:nvPr userDrawn="1"/>
        </p:nvSpPr>
        <p:spPr>
          <a:xfrm>
            <a:off x="-1" y="0"/>
            <a:ext cx="3889830" cy="6858000"/>
          </a:xfrm>
          <a:prstGeom prst="rect">
            <a:avLst/>
          </a:prstGeom>
          <a:solidFill>
            <a:schemeClr val="bg1"/>
          </a:solidFill>
          <a:ln>
            <a:noFill/>
          </a:ln>
          <a:effectLst>
            <a:outerShdw blurRad="1155700" sx="110000" sy="110000" algn="ctr" rotWithShape="0">
              <a:prstClr val="black">
                <a:alpha val="8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3" name="Rectangle: Rounded Corners 2">
            <a:extLst>
              <a:ext uri="{FF2B5EF4-FFF2-40B4-BE49-F238E27FC236}">
                <a16:creationId xmlns:a16="http://schemas.microsoft.com/office/drawing/2014/main" id="{370446CF-7D37-9C8B-6FB4-A959341D0BC7}"/>
              </a:ext>
            </a:extLst>
          </p:cNvPr>
          <p:cNvSpPr/>
          <p:nvPr userDrawn="1"/>
        </p:nvSpPr>
        <p:spPr>
          <a:xfrm>
            <a:off x="374016" y="-181863"/>
            <a:ext cx="3141796" cy="2212745"/>
          </a:xfrm>
          <a:prstGeom prst="roundRect">
            <a:avLst>
              <a:gd name="adj" fmla="val 7234"/>
            </a:avLst>
          </a:prstGeom>
          <a:solidFill>
            <a:schemeClr val="accent3"/>
          </a:solidFill>
          <a:ln w="28575">
            <a:solidFill>
              <a:schemeClr val="accent3"/>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1400">
              <a:solidFill>
                <a:schemeClr val="bg1"/>
              </a:solidFill>
            </a:endParaRPr>
          </a:p>
        </p:txBody>
      </p:sp>
      <p:pic>
        <p:nvPicPr>
          <p:cNvPr id="4" name="Picture 3">
            <a:extLst>
              <a:ext uri="{FF2B5EF4-FFF2-40B4-BE49-F238E27FC236}">
                <a16:creationId xmlns:a16="http://schemas.microsoft.com/office/drawing/2014/main" id="{7FAAF8C4-51FD-F25B-B428-B769AC6FBFA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08504" y="650168"/>
            <a:ext cx="2472821" cy="725968"/>
          </a:xfrm>
          <a:prstGeom prst="rect">
            <a:avLst/>
          </a:prstGeom>
        </p:spPr>
      </p:pic>
      <p:sp>
        <p:nvSpPr>
          <p:cNvPr id="16" name="Rectangle 15">
            <a:extLst>
              <a:ext uri="{FF2B5EF4-FFF2-40B4-BE49-F238E27FC236}">
                <a16:creationId xmlns:a16="http://schemas.microsoft.com/office/drawing/2014/main" id="{71232141-2E1B-C268-4A9B-F07FBB9157D0}"/>
              </a:ext>
            </a:extLst>
          </p:cNvPr>
          <p:cNvSpPr/>
          <p:nvPr userDrawn="1"/>
        </p:nvSpPr>
        <p:spPr>
          <a:xfrm>
            <a:off x="377319" y="921538"/>
            <a:ext cx="3135190" cy="10658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a:solidFill>
                <a:schemeClr val="bg1"/>
              </a:solidFill>
            </a:endParaRPr>
          </a:p>
        </p:txBody>
      </p:sp>
      <p:sp>
        <p:nvSpPr>
          <p:cNvPr id="17" name="TextBox 16">
            <a:extLst>
              <a:ext uri="{FF2B5EF4-FFF2-40B4-BE49-F238E27FC236}">
                <a16:creationId xmlns:a16="http://schemas.microsoft.com/office/drawing/2014/main" id="{7D51F0F5-3A75-5398-47CF-44E81A5F241F}"/>
              </a:ext>
            </a:extLst>
          </p:cNvPr>
          <p:cNvSpPr txBox="1">
            <a:spLocks/>
          </p:cNvSpPr>
          <p:nvPr userDrawn="1"/>
        </p:nvSpPr>
        <p:spPr>
          <a:xfrm>
            <a:off x="192751" y="6554623"/>
            <a:ext cx="3504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lumMod val="50000"/>
                  </a:schemeClr>
                </a:solidFill>
                <a:effectLst/>
                <a:uLnTx/>
                <a:uFillTx/>
                <a:latin typeface="Calibri" panose="020F0502020204030204"/>
                <a:ea typeface="+mn-ea"/>
                <a:cs typeface="+mn-cs"/>
              </a:rPr>
              <a:t>Do Not Distribute Without Consent. </a:t>
            </a:r>
          </a:p>
        </p:txBody>
      </p:sp>
      <p:sp>
        <p:nvSpPr>
          <p:cNvPr id="18" name="Rectangle: Rounded Corners 17">
            <a:extLst>
              <a:ext uri="{FF2B5EF4-FFF2-40B4-BE49-F238E27FC236}">
                <a16:creationId xmlns:a16="http://schemas.microsoft.com/office/drawing/2014/main" id="{32336017-5C85-F25F-EC72-8B9D9E6C91F9}"/>
              </a:ext>
            </a:extLst>
          </p:cNvPr>
          <p:cNvSpPr/>
          <p:nvPr userDrawn="1"/>
        </p:nvSpPr>
        <p:spPr>
          <a:xfrm>
            <a:off x="374016" y="2351319"/>
            <a:ext cx="3141796" cy="3897013"/>
          </a:xfrm>
          <a:prstGeom prst="roundRect">
            <a:avLst>
              <a:gd name="adj" fmla="val 7234"/>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20" name="Picture Placeholder 7">
            <a:extLst>
              <a:ext uri="{FF2B5EF4-FFF2-40B4-BE49-F238E27FC236}">
                <a16:creationId xmlns:a16="http://schemas.microsoft.com/office/drawing/2014/main" id="{0B8263B2-E1BA-7E53-E630-B249D525274F}"/>
              </a:ext>
            </a:extLst>
          </p:cNvPr>
          <p:cNvSpPr>
            <a:spLocks noGrp="1"/>
          </p:cNvSpPr>
          <p:nvPr>
            <p:ph type="pic" sz="quarter" idx="10" hasCustomPrompt="1"/>
          </p:nvPr>
        </p:nvSpPr>
        <p:spPr>
          <a:xfrm>
            <a:off x="1093788" y="2811463"/>
            <a:ext cx="1811337" cy="922337"/>
          </a:xfrm>
          <a:prstGeom prst="rect">
            <a:avLst/>
          </a:prstGeom>
        </p:spPr>
        <p:txBody>
          <a:bodyPr/>
          <a:lstStyle>
            <a:lvl1pPr marL="0" indent="0" algn="ctr">
              <a:buNone/>
              <a:defRPr sz="2000"/>
            </a:lvl1pPr>
          </a:lstStyle>
          <a:p>
            <a:r>
              <a:rPr lang="en-US"/>
              <a:t>Insert </a:t>
            </a:r>
            <a:r>
              <a:rPr lang="en-US" err="1"/>
              <a:t>PharmCo</a:t>
            </a:r>
            <a:r>
              <a:rPr lang="en-US"/>
              <a:t>  Logo</a:t>
            </a:r>
          </a:p>
        </p:txBody>
      </p:sp>
      <p:cxnSp>
        <p:nvCxnSpPr>
          <p:cNvPr id="22" name="Straight Connector 21">
            <a:extLst>
              <a:ext uri="{FF2B5EF4-FFF2-40B4-BE49-F238E27FC236}">
                <a16:creationId xmlns:a16="http://schemas.microsoft.com/office/drawing/2014/main" id="{AA1A1D43-1811-71F5-9469-3C10293C1349}"/>
              </a:ext>
            </a:extLst>
          </p:cNvPr>
          <p:cNvCxnSpPr>
            <a:cxnSpLocks/>
          </p:cNvCxnSpPr>
          <p:nvPr userDrawn="1"/>
        </p:nvCxnSpPr>
        <p:spPr>
          <a:xfrm>
            <a:off x="733585" y="3899324"/>
            <a:ext cx="2422659"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Picture Placeholder 7">
            <a:extLst>
              <a:ext uri="{FF2B5EF4-FFF2-40B4-BE49-F238E27FC236}">
                <a16:creationId xmlns:a16="http://schemas.microsoft.com/office/drawing/2014/main" id="{0CB4CE0C-FB47-2D8D-924D-CCF739A9E3D2}"/>
              </a:ext>
            </a:extLst>
          </p:cNvPr>
          <p:cNvSpPr>
            <a:spLocks noGrp="1"/>
          </p:cNvSpPr>
          <p:nvPr>
            <p:ph type="pic" sz="quarter" idx="11" hasCustomPrompt="1"/>
          </p:nvPr>
        </p:nvSpPr>
        <p:spPr>
          <a:xfrm>
            <a:off x="813341" y="4181636"/>
            <a:ext cx="1045379" cy="783470"/>
          </a:xfrm>
          <a:prstGeom prst="rect">
            <a:avLst/>
          </a:prstGeom>
        </p:spPr>
        <p:txBody>
          <a:bodyPr/>
          <a:lstStyle>
            <a:lvl1pPr marL="0" indent="0" algn="ctr">
              <a:buNone/>
              <a:defRPr sz="1800"/>
            </a:lvl1pPr>
          </a:lstStyle>
          <a:p>
            <a:r>
              <a:rPr lang="en-US"/>
              <a:t>Insert             Product   Logo(s)</a:t>
            </a:r>
          </a:p>
        </p:txBody>
      </p:sp>
      <p:cxnSp>
        <p:nvCxnSpPr>
          <p:cNvPr id="6" name="Straight Connector 5">
            <a:extLst>
              <a:ext uri="{FF2B5EF4-FFF2-40B4-BE49-F238E27FC236}">
                <a16:creationId xmlns:a16="http://schemas.microsoft.com/office/drawing/2014/main" id="{4926179B-D95A-A664-0F17-0B762A248B6D}"/>
              </a:ext>
            </a:extLst>
          </p:cNvPr>
          <p:cNvCxnSpPr>
            <a:cxnSpLocks/>
          </p:cNvCxnSpPr>
          <p:nvPr userDrawn="1"/>
        </p:nvCxnSpPr>
        <p:spPr>
          <a:xfrm>
            <a:off x="733585" y="3899324"/>
            <a:ext cx="2422659"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Picture Placeholder 7">
            <a:extLst>
              <a:ext uri="{FF2B5EF4-FFF2-40B4-BE49-F238E27FC236}">
                <a16:creationId xmlns:a16="http://schemas.microsoft.com/office/drawing/2014/main" id="{6950082C-6769-E2ED-8BBA-42DA27E3AC29}"/>
              </a:ext>
            </a:extLst>
          </p:cNvPr>
          <p:cNvSpPr>
            <a:spLocks noGrp="1"/>
          </p:cNvSpPr>
          <p:nvPr>
            <p:ph type="pic" sz="quarter" idx="12" hasCustomPrompt="1"/>
          </p:nvPr>
        </p:nvSpPr>
        <p:spPr>
          <a:xfrm>
            <a:off x="2087731" y="4181637"/>
            <a:ext cx="1045379" cy="783470"/>
          </a:xfrm>
          <a:prstGeom prst="rect">
            <a:avLst/>
          </a:prstGeom>
        </p:spPr>
        <p:txBody>
          <a:bodyPr/>
          <a:lstStyle>
            <a:lvl1pPr marL="0" indent="0" algn="ctr">
              <a:buNone/>
              <a:defRPr sz="1800"/>
            </a:lvl1pPr>
          </a:lstStyle>
          <a:p>
            <a:r>
              <a:rPr lang="en-US"/>
              <a:t>Insert             Product   Logo(s)</a:t>
            </a:r>
          </a:p>
        </p:txBody>
      </p:sp>
      <p:sp>
        <p:nvSpPr>
          <p:cNvPr id="8" name="Text Placeholder 21">
            <a:extLst>
              <a:ext uri="{FF2B5EF4-FFF2-40B4-BE49-F238E27FC236}">
                <a16:creationId xmlns:a16="http://schemas.microsoft.com/office/drawing/2014/main" id="{39A21C65-22BC-9725-2431-FE6BC0655FCA}"/>
              </a:ext>
            </a:extLst>
          </p:cNvPr>
          <p:cNvSpPr>
            <a:spLocks noGrp="1"/>
          </p:cNvSpPr>
          <p:nvPr>
            <p:ph type="body" sz="quarter" idx="22" hasCustomPrompt="1"/>
          </p:nvPr>
        </p:nvSpPr>
        <p:spPr>
          <a:xfrm>
            <a:off x="555478" y="5445778"/>
            <a:ext cx="2803019" cy="406400"/>
          </a:xfrm>
          <a:prstGeom prst="rect">
            <a:avLst/>
          </a:prstGeom>
        </p:spPr>
        <p:txBody>
          <a:bodyPr/>
          <a:lstStyle>
            <a:lvl1pPr>
              <a:defRPr lang="en-US" sz="2400" b="1" dirty="0">
                <a:solidFill>
                  <a:srgbClr val="127A9A"/>
                </a:solidFill>
              </a:defRPr>
            </a:lvl1pPr>
            <a:lvl2pPr>
              <a:defRPr lang="en-US" sz="1600" dirty="0"/>
            </a:lvl2pPr>
          </a:lstStyle>
          <a:p>
            <a:pPr marL="0" lvl="0" indent="0">
              <a:buNone/>
            </a:pPr>
            <a:r>
              <a:rPr lang="en-US"/>
              <a:t>Insert Module Title</a:t>
            </a:r>
          </a:p>
          <a:p>
            <a:pPr marL="457200" lvl="1" indent="0">
              <a:buNone/>
            </a:pPr>
            <a:endParaRPr lang="en-US"/>
          </a:p>
        </p:txBody>
      </p:sp>
      <p:sp>
        <p:nvSpPr>
          <p:cNvPr id="9" name="Rectangle 8">
            <a:extLst>
              <a:ext uri="{FF2B5EF4-FFF2-40B4-BE49-F238E27FC236}">
                <a16:creationId xmlns:a16="http://schemas.microsoft.com/office/drawing/2014/main" id="{8E7B9195-0642-83E9-AC91-7702D6834B85}"/>
              </a:ext>
            </a:extLst>
          </p:cNvPr>
          <p:cNvSpPr/>
          <p:nvPr userDrawn="1"/>
        </p:nvSpPr>
        <p:spPr>
          <a:xfrm>
            <a:off x="-4851400" y="0"/>
            <a:ext cx="3771900" cy="6858000"/>
          </a:xfrm>
          <a:prstGeom prst="rect">
            <a:avLst/>
          </a:prstGeom>
          <a:solidFill>
            <a:schemeClr val="bg1"/>
          </a:solidFill>
          <a:ln w="28575">
            <a:solidFill>
              <a:srgbClr val="C00000"/>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0" name="Text Placeholder 17">
            <a:extLst>
              <a:ext uri="{FF2B5EF4-FFF2-40B4-BE49-F238E27FC236}">
                <a16:creationId xmlns:a16="http://schemas.microsoft.com/office/drawing/2014/main" id="{E06EDFD1-11D8-1FDA-42FB-CFD41055D188}"/>
              </a:ext>
            </a:extLst>
          </p:cNvPr>
          <p:cNvSpPr>
            <a:spLocks noGrp="1"/>
          </p:cNvSpPr>
          <p:nvPr>
            <p:ph type="body" sz="quarter" idx="23" hasCustomPrompt="1"/>
          </p:nvPr>
        </p:nvSpPr>
        <p:spPr>
          <a:xfrm>
            <a:off x="-4567549" y="939420"/>
            <a:ext cx="3204199" cy="624207"/>
          </a:xfrm>
          <a:prstGeom prst="rect">
            <a:avLst/>
          </a:prstGeom>
        </p:spPr>
        <p:txBody>
          <a:bodyPr/>
          <a:lstStyle>
            <a:lvl1pPr marL="0" indent="0" algn="l">
              <a:buFont typeface="Arial" panose="020B0604020202020204" pitchFamily="34" charset="0"/>
              <a:buNone/>
              <a:defRPr sz="2000" b="0" u="none">
                <a:solidFill>
                  <a:srgbClr val="C00000"/>
                </a:solidFill>
              </a:defRPr>
            </a:lvl1pPr>
          </a:lstStyle>
          <a:p>
            <a:pPr lvl="0"/>
            <a:r>
              <a:rPr lang="en-US" dirty="0"/>
              <a:t>1.</a:t>
            </a:r>
          </a:p>
          <a:p>
            <a:pPr lvl="0"/>
            <a:endParaRPr lang="en-US" dirty="0"/>
          </a:p>
        </p:txBody>
      </p:sp>
      <p:sp>
        <p:nvSpPr>
          <p:cNvPr id="11" name="TextBox 10">
            <a:extLst>
              <a:ext uri="{FF2B5EF4-FFF2-40B4-BE49-F238E27FC236}">
                <a16:creationId xmlns:a16="http://schemas.microsoft.com/office/drawing/2014/main" id="{471BC657-E421-D015-14E4-75AAD0BB18A7}"/>
              </a:ext>
            </a:extLst>
          </p:cNvPr>
          <p:cNvSpPr txBox="1"/>
          <p:nvPr userDrawn="1"/>
        </p:nvSpPr>
        <p:spPr>
          <a:xfrm>
            <a:off x="-4567550" y="247650"/>
            <a:ext cx="3462650" cy="400110"/>
          </a:xfrm>
          <a:prstGeom prst="rect">
            <a:avLst/>
          </a:prstGeom>
          <a:noFill/>
        </p:spPr>
        <p:txBody>
          <a:bodyPr wrap="square" rtlCol="0">
            <a:spAutoFit/>
          </a:bodyPr>
          <a:lstStyle/>
          <a:p>
            <a:r>
              <a:rPr lang="en-US" sz="2000" b="1" u="sng" dirty="0">
                <a:solidFill>
                  <a:srgbClr val="C00000"/>
                </a:solidFill>
              </a:rPr>
              <a:t>ID Development Notes: </a:t>
            </a:r>
          </a:p>
        </p:txBody>
      </p:sp>
      <p:sp>
        <p:nvSpPr>
          <p:cNvPr id="12" name="Rectangle 11">
            <a:extLst>
              <a:ext uri="{FF2B5EF4-FFF2-40B4-BE49-F238E27FC236}">
                <a16:creationId xmlns:a16="http://schemas.microsoft.com/office/drawing/2014/main" id="{C2A0B540-8C7B-D4B1-5B60-E56327D17FA8}"/>
              </a:ext>
            </a:extLst>
          </p:cNvPr>
          <p:cNvSpPr/>
          <p:nvPr userDrawn="1"/>
        </p:nvSpPr>
        <p:spPr>
          <a:xfrm>
            <a:off x="13265150" y="0"/>
            <a:ext cx="3771900" cy="6858000"/>
          </a:xfrm>
          <a:prstGeom prst="rect">
            <a:avLst/>
          </a:prstGeom>
          <a:solidFill>
            <a:schemeClr val="bg2"/>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2400" b="1" dirty="0">
              <a:solidFill>
                <a:schemeClr val="tx1">
                  <a:lumMod val="85000"/>
                  <a:lumOff val="15000"/>
                </a:schemeClr>
              </a:solidFill>
            </a:endParaRPr>
          </a:p>
          <a:p>
            <a:pPr algn="l"/>
            <a:r>
              <a:rPr lang="en-US" sz="2400" b="1" u="sng" dirty="0">
                <a:solidFill>
                  <a:srgbClr val="C00000"/>
                </a:solidFill>
              </a:rPr>
              <a:t> </a:t>
            </a:r>
            <a:endParaRPr lang="en-US" sz="2400" b="1" u="sng" dirty="0">
              <a:solidFill>
                <a:schemeClr val="tx1">
                  <a:lumMod val="85000"/>
                  <a:lumOff val="15000"/>
                </a:schemeClr>
              </a:solidFill>
            </a:endParaRPr>
          </a:p>
        </p:txBody>
      </p:sp>
      <p:sp>
        <p:nvSpPr>
          <p:cNvPr id="13" name="Text Placeholder 17">
            <a:extLst>
              <a:ext uri="{FF2B5EF4-FFF2-40B4-BE49-F238E27FC236}">
                <a16:creationId xmlns:a16="http://schemas.microsoft.com/office/drawing/2014/main" id="{BA3295DC-FB6D-6902-E4A7-93ACA06A06FB}"/>
              </a:ext>
            </a:extLst>
          </p:cNvPr>
          <p:cNvSpPr>
            <a:spLocks noGrp="1"/>
          </p:cNvSpPr>
          <p:nvPr>
            <p:ph type="body" sz="quarter" idx="24" hasCustomPrompt="1"/>
          </p:nvPr>
        </p:nvSpPr>
        <p:spPr>
          <a:xfrm>
            <a:off x="13549001" y="939420"/>
            <a:ext cx="3204199" cy="624207"/>
          </a:xfrm>
          <a:prstGeom prst="rect">
            <a:avLst/>
          </a:prstGeom>
        </p:spPr>
        <p:txBody>
          <a:bodyPr/>
          <a:lstStyle>
            <a:lvl1pPr marL="0" indent="0" algn="l">
              <a:buFont typeface="Arial" panose="020B0604020202020204" pitchFamily="34" charset="0"/>
              <a:buNone/>
              <a:defRPr sz="2000" b="0" u="none">
                <a:solidFill>
                  <a:schemeClr val="tx1"/>
                </a:solidFill>
              </a:defRPr>
            </a:lvl1pPr>
          </a:lstStyle>
          <a:p>
            <a:pPr lvl="0"/>
            <a:r>
              <a:rPr lang="en-US" dirty="0"/>
              <a:t>1.</a:t>
            </a:r>
          </a:p>
          <a:p>
            <a:pPr lvl="0"/>
            <a:endParaRPr lang="en-US" dirty="0"/>
          </a:p>
        </p:txBody>
      </p:sp>
      <p:sp>
        <p:nvSpPr>
          <p:cNvPr id="14" name="TextBox 13">
            <a:extLst>
              <a:ext uri="{FF2B5EF4-FFF2-40B4-BE49-F238E27FC236}">
                <a16:creationId xmlns:a16="http://schemas.microsoft.com/office/drawing/2014/main" id="{F68CF785-D69D-7764-0394-EA0C5C9A7969}"/>
              </a:ext>
            </a:extLst>
          </p:cNvPr>
          <p:cNvSpPr txBox="1"/>
          <p:nvPr userDrawn="1"/>
        </p:nvSpPr>
        <p:spPr>
          <a:xfrm>
            <a:off x="13549000" y="247650"/>
            <a:ext cx="3462650" cy="400110"/>
          </a:xfrm>
          <a:prstGeom prst="rect">
            <a:avLst/>
          </a:prstGeom>
          <a:noFill/>
        </p:spPr>
        <p:txBody>
          <a:bodyPr wrap="square" rtlCol="0">
            <a:spAutoFit/>
          </a:bodyPr>
          <a:lstStyle/>
          <a:p>
            <a:r>
              <a:rPr lang="en-US" sz="2000" b="1" u="sng" dirty="0">
                <a:solidFill>
                  <a:schemeClr val="tx1"/>
                </a:solidFill>
              </a:rPr>
              <a:t>ID Notes to Trainer:</a:t>
            </a:r>
          </a:p>
        </p:txBody>
      </p:sp>
    </p:spTree>
    <p:extLst>
      <p:ext uri="{BB962C8B-B14F-4D97-AF65-F5344CB8AC3E}">
        <p14:creationId xmlns:p14="http://schemas.microsoft.com/office/powerpoint/2010/main" val="76034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ule Topics - Option 1">
    <p:spTree>
      <p:nvGrpSpPr>
        <p:cNvPr id="1" name=""/>
        <p:cNvGrpSpPr/>
        <p:nvPr/>
      </p:nvGrpSpPr>
      <p:grpSpPr>
        <a:xfrm>
          <a:off x="0" y="0"/>
          <a:ext cx="0" cy="0"/>
          <a:chOff x="0" y="0"/>
          <a:chExt cx="0" cy="0"/>
        </a:xfrm>
      </p:grpSpPr>
      <p:sp>
        <p:nvSpPr>
          <p:cNvPr id="45" name="Right Brace 44">
            <a:extLst>
              <a:ext uri="{FF2B5EF4-FFF2-40B4-BE49-F238E27FC236}">
                <a16:creationId xmlns:a16="http://schemas.microsoft.com/office/drawing/2014/main" id="{AEBD2C2D-8E06-A3FD-CB46-A71CC588FA38}"/>
              </a:ext>
            </a:extLst>
          </p:cNvPr>
          <p:cNvSpPr>
            <a:spLocks/>
          </p:cNvSpPr>
          <p:nvPr userDrawn="1"/>
        </p:nvSpPr>
        <p:spPr>
          <a:xfrm>
            <a:off x="2646354" y="1452857"/>
            <a:ext cx="733439" cy="3290593"/>
          </a:xfrm>
          <a:prstGeom prst="rightBrace">
            <a:avLst>
              <a:gd name="adj1" fmla="val 8333"/>
              <a:gd name="adj2" fmla="val 51124"/>
            </a:avLst>
          </a:prstGeom>
          <a:ln w="28575">
            <a:solidFill>
              <a:schemeClr val="accent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65E28908-1753-6289-7A79-DED87E6A2396}"/>
              </a:ext>
            </a:extLst>
          </p:cNvPr>
          <p:cNvSpPr txBox="1"/>
          <p:nvPr userDrawn="1"/>
        </p:nvSpPr>
        <p:spPr>
          <a:xfrm>
            <a:off x="3562350" y="2844225"/>
            <a:ext cx="1517649" cy="584775"/>
          </a:xfrm>
          <a:prstGeom prst="rect">
            <a:avLst/>
          </a:prstGeom>
          <a:noFill/>
        </p:spPr>
        <p:txBody>
          <a:bodyPr wrap="square" rtlCol="0">
            <a:spAutoFit/>
          </a:bodyPr>
          <a:lstStyle/>
          <a:p>
            <a:pPr algn="ctr"/>
            <a:r>
              <a:rPr lang="en-US" sz="1600" b="1" spc="20">
                <a:solidFill>
                  <a:schemeClr val="tx2"/>
                </a:solidFill>
              </a:rPr>
              <a:t>TOPICS IN THIS MODULE</a:t>
            </a:r>
          </a:p>
        </p:txBody>
      </p:sp>
      <p:sp>
        <p:nvSpPr>
          <p:cNvPr id="2" name="Text Placeholder 21">
            <a:extLst>
              <a:ext uri="{FF2B5EF4-FFF2-40B4-BE49-F238E27FC236}">
                <a16:creationId xmlns:a16="http://schemas.microsoft.com/office/drawing/2014/main" id="{510E041A-230C-F15F-87A6-2C7E29D3A93C}"/>
              </a:ext>
            </a:extLst>
          </p:cNvPr>
          <p:cNvSpPr>
            <a:spLocks noGrp="1"/>
          </p:cNvSpPr>
          <p:nvPr>
            <p:ph type="body" sz="quarter" idx="22" hasCustomPrompt="1"/>
          </p:nvPr>
        </p:nvSpPr>
        <p:spPr>
          <a:xfrm>
            <a:off x="203200" y="381000"/>
            <a:ext cx="6718300" cy="406400"/>
          </a:xfrm>
          <a:prstGeom prst="rect">
            <a:avLst/>
          </a:prstGeom>
        </p:spPr>
        <p:txBody>
          <a:bodyPr/>
          <a:lstStyle>
            <a:lvl1pPr marL="0" indent="0">
              <a:buNone/>
              <a:defRPr lang="en-US" sz="3600" b="1" kern="1200" dirty="0" smtClean="0">
                <a:solidFill>
                  <a:srgbClr val="127A9A"/>
                </a:solidFill>
                <a:latin typeface="+mn-lt"/>
                <a:ea typeface="+mn-ea"/>
                <a:cs typeface="+mn-cs"/>
              </a:defRPr>
            </a:lvl1pPr>
            <a:lvl2pPr marL="457200" indent="0">
              <a:buNone/>
              <a:defRPr>
                <a:solidFill>
                  <a:srgbClr val="127A9A"/>
                </a:solidFill>
              </a:defRPr>
            </a:lvl2pPr>
          </a:lstStyle>
          <a:p>
            <a:pPr lvl="0"/>
            <a:r>
              <a:rPr lang="en-US"/>
              <a:t>Insert Module Title</a:t>
            </a:r>
          </a:p>
          <a:p>
            <a:pPr lvl="1"/>
            <a:endParaRPr lang="en-US"/>
          </a:p>
        </p:txBody>
      </p:sp>
    </p:spTree>
    <p:extLst>
      <p:ext uri="{BB962C8B-B14F-4D97-AF65-F5344CB8AC3E}">
        <p14:creationId xmlns:p14="http://schemas.microsoft.com/office/powerpoint/2010/main" val="3643469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7.emf"/><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theme" Target="../theme/theme10.xml"/><Relationship Id="rId16" Type="http://schemas.openxmlformats.org/officeDocument/2006/relationships/image" Target="../media/image34.png"/><Relationship Id="rId1" Type="http://schemas.openxmlformats.org/officeDocument/2006/relationships/slideLayout" Target="../slideLayouts/slideLayout17.xml"/><Relationship Id="rId6" Type="http://schemas.openxmlformats.org/officeDocument/2006/relationships/image" Target="../media/image24.png"/><Relationship Id="rId11" Type="http://schemas.openxmlformats.org/officeDocument/2006/relationships/image" Target="../media/image15.svg"/><Relationship Id="rId5" Type="http://schemas.openxmlformats.org/officeDocument/2006/relationships/image" Target="../media/image39.svg"/><Relationship Id="rId15" Type="http://schemas.openxmlformats.org/officeDocument/2006/relationships/image" Target="../media/image33.svg"/><Relationship Id="rId10" Type="http://schemas.openxmlformats.org/officeDocument/2006/relationships/image" Target="../media/image14.png"/><Relationship Id="rId19" Type="http://schemas.openxmlformats.org/officeDocument/2006/relationships/image" Target="../media/image37.svg"/><Relationship Id="rId4" Type="http://schemas.openxmlformats.org/officeDocument/2006/relationships/image" Target="../media/image38.png"/><Relationship Id="rId9" Type="http://schemas.openxmlformats.org/officeDocument/2006/relationships/image" Target="../media/image27.svg"/><Relationship Id="rId14" Type="http://schemas.openxmlformats.org/officeDocument/2006/relationships/image" Target="../media/image3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emf"/><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theme" Target="../theme/theme2.xml"/><Relationship Id="rId16"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7.emf"/><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theme" Target="../theme/theme3.xml"/><Relationship Id="rId16"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9.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8.png"/><Relationship Id="rId9" Type="http://schemas.openxmlformats.org/officeDocument/2006/relationships/image" Target="../media/image27.svg"/><Relationship Id="rId14" Type="http://schemas.openxmlformats.org/officeDocument/2006/relationships/image" Target="../media/image3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7.emf"/><Relationship Id="rId7" Type="http://schemas.openxmlformats.org/officeDocument/2006/relationships/image" Target="../media/image11.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theme" Target="../theme/theme4.xml"/><Relationship Id="rId16"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29.svg"/><Relationship Id="rId5" Type="http://schemas.openxmlformats.org/officeDocument/2006/relationships/image" Target="../media/image39.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38.png"/><Relationship Id="rId9" Type="http://schemas.openxmlformats.org/officeDocument/2006/relationships/image" Target="../media/image27.svg"/><Relationship Id="rId14" Type="http://schemas.openxmlformats.org/officeDocument/2006/relationships/image" Target="../media/image3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7.emf"/><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theme" Target="../theme/theme5.xml"/><Relationship Id="rId16"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39.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38.png"/><Relationship Id="rId9" Type="http://schemas.openxmlformats.org/officeDocument/2006/relationships/image" Target="../media/image13.svg"/><Relationship Id="rId14" Type="http://schemas.openxmlformats.org/officeDocument/2006/relationships/image" Target="../media/image32.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1.svg"/><Relationship Id="rId18" Type="http://schemas.openxmlformats.org/officeDocument/2006/relationships/image" Target="../media/image36.png"/><Relationship Id="rId3" Type="http://schemas.openxmlformats.org/officeDocument/2006/relationships/image" Target="../media/image7.emf"/><Relationship Id="rId7" Type="http://schemas.openxmlformats.org/officeDocument/2006/relationships/image" Target="../media/image25.svg"/><Relationship Id="rId12" Type="http://schemas.openxmlformats.org/officeDocument/2006/relationships/image" Target="../media/image20.png"/><Relationship Id="rId17" Type="http://schemas.openxmlformats.org/officeDocument/2006/relationships/image" Target="../media/image35.svg"/><Relationship Id="rId2" Type="http://schemas.openxmlformats.org/officeDocument/2006/relationships/theme" Target="../theme/theme6.xml"/><Relationship Id="rId16"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39.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38.png"/><Relationship Id="rId9" Type="http://schemas.openxmlformats.org/officeDocument/2006/relationships/image" Target="../media/image27.svg"/><Relationship Id="rId14" Type="http://schemas.openxmlformats.org/officeDocument/2006/relationships/image" Target="../media/image3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7.emf"/><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19.svg"/><Relationship Id="rId2" Type="http://schemas.openxmlformats.org/officeDocument/2006/relationships/theme" Target="../theme/theme7.xml"/><Relationship Id="rId16"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39.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38.png"/><Relationship Id="rId9" Type="http://schemas.openxmlformats.org/officeDocument/2006/relationships/image" Target="../media/image27.svg"/><Relationship Id="rId14" Type="http://schemas.openxmlformats.org/officeDocument/2006/relationships/image" Target="../media/image32.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22.png"/><Relationship Id="rId3" Type="http://schemas.openxmlformats.org/officeDocument/2006/relationships/image" Target="../media/image7.emf"/><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theme" Target="../theme/theme8.xml"/><Relationship Id="rId16" Type="http://schemas.openxmlformats.org/officeDocument/2006/relationships/image" Target="../media/image34.png"/><Relationship Id="rId1" Type="http://schemas.openxmlformats.org/officeDocument/2006/relationships/slideLayout" Target="../slideLayouts/slideLayout1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39.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23.svg"/><Relationship Id="rId4" Type="http://schemas.openxmlformats.org/officeDocument/2006/relationships/image" Target="../media/image38.png"/><Relationship Id="rId9" Type="http://schemas.openxmlformats.org/officeDocument/2006/relationships/image" Target="../media/image27.svg"/><Relationship Id="rId14" Type="http://schemas.openxmlformats.org/officeDocument/2006/relationships/image" Target="../media/image32.pn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7.emf"/><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theme" Target="../theme/theme9.xml"/><Relationship Id="rId16"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39.svg"/><Relationship Id="rId15" Type="http://schemas.openxmlformats.org/officeDocument/2006/relationships/image" Target="../media/image17.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38.png"/><Relationship Id="rId9" Type="http://schemas.openxmlformats.org/officeDocument/2006/relationships/image" Target="../media/image27.svg"/><Relationship Id="rId14"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279397"/>
      </p:ext>
    </p:extLst>
  </p:cSld>
  <p:clrMap bg1="lt1" tx1="dk1" bg2="lt2" tx2="dk2" accent1="accent1" accent2="accent2" accent3="accent3" accent4="accent4" accent5="accent5" accent6="accent6" hlink="hlink" folHlink="folHlink"/>
  <p:sldLayoutIdLst>
    <p:sldLayoutId id="2147483768" r:id="rId1"/>
    <p:sldLayoutId id="2147483721" r:id="rId2"/>
    <p:sldLayoutId id="2147483774" r:id="rId3"/>
    <p:sldLayoutId id="2147483771" r:id="rId4"/>
    <p:sldLayoutId id="2147483769" r:id="rId5"/>
    <p:sldLayoutId id="2147483772" r:id="rId6"/>
    <p:sldLayoutId id="2147483770" r:id="rId7"/>
    <p:sldLayoutId id="214748377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16A583-4E02-DFD1-CFA6-FF6D72207C0E}"/>
              </a:ext>
            </a:extLst>
          </p:cNvPr>
          <p:cNvSpPr/>
          <p:nvPr userDrawn="1"/>
        </p:nvSpPr>
        <p:spPr>
          <a:xfrm>
            <a:off x="0" y="1065867"/>
            <a:ext cx="12192000" cy="112619"/>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88F78-93FF-0C24-2456-402F405499E9}"/>
              </a:ext>
            </a:extLst>
          </p:cNvPr>
          <p:cNvSpPr/>
          <p:nvPr userDrawn="1"/>
        </p:nvSpPr>
        <p:spPr>
          <a:xfrm>
            <a:off x="0" y="1"/>
            <a:ext cx="12192000" cy="106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800" b="1">
                <a:solidFill>
                  <a:schemeClr val="accent1"/>
                </a:solidFill>
              </a:rPr>
              <a:t>   </a:t>
            </a:r>
            <a:endParaRPr lang="en-US" sz="3600" b="1">
              <a:solidFill>
                <a:srgbClr val="06606A"/>
              </a:solidFill>
            </a:endParaRPr>
          </a:p>
        </p:txBody>
      </p:sp>
      <p:pic>
        <p:nvPicPr>
          <p:cNvPr id="43" name="Picture 42">
            <a:extLst>
              <a:ext uri="{FF2B5EF4-FFF2-40B4-BE49-F238E27FC236}">
                <a16:creationId xmlns:a16="http://schemas.microsoft.com/office/drawing/2014/main" id="{FCFEACBF-0C7F-EDCF-4504-4DA111279866}"/>
              </a:ext>
            </a:extLst>
          </p:cNvPr>
          <p:cNvPicPr>
            <a:picLocks noChangeAspect="1"/>
          </p:cNvPicPr>
          <p:nvPr userDrawn="1"/>
        </p:nvPicPr>
        <p:blipFill>
          <a:blip r:embed="rId3"/>
          <a:stretch>
            <a:fillRect/>
          </a:stretch>
        </p:blipFill>
        <p:spPr>
          <a:xfrm>
            <a:off x="10140950" y="323275"/>
            <a:ext cx="1664447" cy="458508"/>
          </a:xfrm>
          <a:prstGeom prst="rect">
            <a:avLst/>
          </a:prstGeom>
        </p:spPr>
      </p:pic>
      <p:sp>
        <p:nvSpPr>
          <p:cNvPr id="2" name="Rectangle 1">
            <a:extLst>
              <a:ext uri="{FF2B5EF4-FFF2-40B4-BE49-F238E27FC236}">
                <a16:creationId xmlns:a16="http://schemas.microsoft.com/office/drawing/2014/main" id="{658B75BF-C8CD-B946-B191-6CA659121EE7}"/>
              </a:ext>
            </a:extLst>
          </p:cNvPr>
          <p:cNvSpPr>
            <a:spLocks/>
          </p:cNvSpPr>
          <p:nvPr userDrawn="1"/>
        </p:nvSpPr>
        <p:spPr>
          <a:xfrm>
            <a:off x="0" y="1086186"/>
            <a:ext cx="2514600" cy="5771814"/>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68" name="TextBox 67">
            <a:extLst>
              <a:ext uri="{FF2B5EF4-FFF2-40B4-BE49-F238E27FC236}">
                <a16:creationId xmlns:a16="http://schemas.microsoft.com/office/drawing/2014/main" id="{B7FE23B9-D952-ACEE-1E17-F8EF9401B0C4}"/>
              </a:ext>
            </a:extLst>
          </p:cNvPr>
          <p:cNvSpPr txBox="1">
            <a:spLocks/>
          </p:cNvSpPr>
          <p:nvPr userDrawn="1"/>
        </p:nvSpPr>
        <p:spPr>
          <a:xfrm>
            <a:off x="102474" y="6554623"/>
            <a:ext cx="23096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Do Not Distribute Without Consent. </a:t>
            </a:r>
          </a:p>
        </p:txBody>
      </p:sp>
      <p:sp>
        <p:nvSpPr>
          <p:cNvPr id="22" name="Rectangle 21">
            <a:extLst>
              <a:ext uri="{FF2B5EF4-FFF2-40B4-BE49-F238E27FC236}">
                <a16:creationId xmlns:a16="http://schemas.microsoft.com/office/drawing/2014/main" id="{97F0CD49-9D1A-79A2-F734-8D1823E3163E}"/>
              </a:ext>
            </a:extLst>
          </p:cNvPr>
          <p:cNvSpPr>
            <a:spLocks/>
          </p:cNvSpPr>
          <p:nvPr userDrawn="1"/>
        </p:nvSpPr>
        <p:spPr>
          <a:xfrm>
            <a:off x="-1" y="117848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5" name="TextBox 24">
            <a:extLst>
              <a:ext uri="{FF2B5EF4-FFF2-40B4-BE49-F238E27FC236}">
                <a16:creationId xmlns:a16="http://schemas.microsoft.com/office/drawing/2014/main" id="{25F9F959-0AB5-6963-CEEC-83D28A3751C8}"/>
              </a:ext>
            </a:extLst>
          </p:cNvPr>
          <p:cNvSpPr txBox="1">
            <a:spLocks/>
          </p:cNvSpPr>
          <p:nvPr userDrawn="1"/>
        </p:nvSpPr>
        <p:spPr>
          <a:xfrm>
            <a:off x="504542" y="1248510"/>
            <a:ext cx="1830669" cy="276999"/>
          </a:xfrm>
          <a:prstGeom prst="rect">
            <a:avLst/>
          </a:prstGeom>
          <a:noFill/>
        </p:spPr>
        <p:txBody>
          <a:bodyPr wrap="square" rtlCol="0">
            <a:spAutoFit/>
          </a:bodyPr>
          <a:lstStyle/>
          <a:p>
            <a:r>
              <a:rPr lang="en-US" sz="1200" b="0" spc="20">
                <a:solidFill>
                  <a:srgbClr val="18A6D2"/>
                </a:solidFill>
              </a:rPr>
              <a:t>Learning Objectives</a:t>
            </a:r>
          </a:p>
        </p:txBody>
      </p:sp>
      <p:pic>
        <p:nvPicPr>
          <p:cNvPr id="26" name="Graphic 25" descr="Presentation with checklist with solid fill">
            <a:extLst>
              <a:ext uri="{FF2B5EF4-FFF2-40B4-BE49-F238E27FC236}">
                <a16:creationId xmlns:a16="http://schemas.microsoft.com/office/drawing/2014/main" id="{E6C6B630-8726-5E18-5EF4-6A8309F1C11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1695" y="1236583"/>
            <a:ext cx="293530" cy="293530"/>
          </a:xfrm>
          <a:prstGeom prst="rect">
            <a:avLst/>
          </a:prstGeom>
        </p:spPr>
      </p:pic>
      <p:sp>
        <p:nvSpPr>
          <p:cNvPr id="27" name="Rectangle 26">
            <a:extLst>
              <a:ext uri="{FF2B5EF4-FFF2-40B4-BE49-F238E27FC236}">
                <a16:creationId xmlns:a16="http://schemas.microsoft.com/office/drawing/2014/main" id="{15C4D2D3-98D0-69B4-51E0-B57024C885D0}"/>
              </a:ext>
            </a:extLst>
          </p:cNvPr>
          <p:cNvSpPr>
            <a:spLocks/>
          </p:cNvSpPr>
          <p:nvPr userDrawn="1"/>
        </p:nvSpPr>
        <p:spPr>
          <a:xfrm>
            <a:off x="-1" y="213510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4" name="TextBox 33">
            <a:extLst>
              <a:ext uri="{FF2B5EF4-FFF2-40B4-BE49-F238E27FC236}">
                <a16:creationId xmlns:a16="http://schemas.microsoft.com/office/drawing/2014/main" id="{3B4A89A9-7D33-05C0-F26F-23645F350FC8}"/>
              </a:ext>
            </a:extLst>
          </p:cNvPr>
          <p:cNvSpPr txBox="1">
            <a:spLocks/>
          </p:cNvSpPr>
          <p:nvPr userDrawn="1"/>
        </p:nvSpPr>
        <p:spPr>
          <a:xfrm>
            <a:off x="504542" y="220146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Accessing PHI</a:t>
            </a:r>
          </a:p>
        </p:txBody>
      </p:sp>
      <p:sp>
        <p:nvSpPr>
          <p:cNvPr id="35" name="Rectangle 34">
            <a:extLst>
              <a:ext uri="{FF2B5EF4-FFF2-40B4-BE49-F238E27FC236}">
                <a16:creationId xmlns:a16="http://schemas.microsoft.com/office/drawing/2014/main" id="{98A480F7-2992-E91E-D6C8-F8D9B69DBD38}"/>
              </a:ext>
            </a:extLst>
          </p:cNvPr>
          <p:cNvSpPr>
            <a:spLocks/>
          </p:cNvSpPr>
          <p:nvPr userDrawn="1"/>
        </p:nvSpPr>
        <p:spPr>
          <a:xfrm>
            <a:off x="-1" y="165679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8" name="TextBox 37">
            <a:extLst>
              <a:ext uri="{FF2B5EF4-FFF2-40B4-BE49-F238E27FC236}">
                <a16:creationId xmlns:a16="http://schemas.microsoft.com/office/drawing/2014/main" id="{A6C9FA05-FE88-2D09-7CC3-A3B393C3B561}"/>
              </a:ext>
            </a:extLst>
          </p:cNvPr>
          <p:cNvSpPr txBox="1">
            <a:spLocks/>
          </p:cNvSpPr>
          <p:nvPr userDrawn="1"/>
        </p:nvSpPr>
        <p:spPr>
          <a:xfrm>
            <a:off x="504542" y="172315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PHI Overview</a:t>
            </a:r>
          </a:p>
        </p:txBody>
      </p:sp>
      <p:pic>
        <p:nvPicPr>
          <p:cNvPr id="39" name="Graphic 38" descr="Lightbulb and gear with solid fill">
            <a:extLst>
              <a:ext uri="{FF2B5EF4-FFF2-40B4-BE49-F238E27FC236}">
                <a16:creationId xmlns:a16="http://schemas.microsoft.com/office/drawing/2014/main" id="{AE77709B-55BF-535F-E4C1-77ACD392E79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31695" y="1714893"/>
            <a:ext cx="293530" cy="293530"/>
          </a:xfrm>
          <a:prstGeom prst="rect">
            <a:avLst/>
          </a:prstGeom>
        </p:spPr>
      </p:pic>
      <p:sp>
        <p:nvSpPr>
          <p:cNvPr id="40" name="Rectangle 39">
            <a:extLst>
              <a:ext uri="{FF2B5EF4-FFF2-40B4-BE49-F238E27FC236}">
                <a16:creationId xmlns:a16="http://schemas.microsoft.com/office/drawing/2014/main" id="{67EDF070-443C-B962-D305-B713FC303D61}"/>
              </a:ext>
            </a:extLst>
          </p:cNvPr>
          <p:cNvSpPr>
            <a:spLocks/>
          </p:cNvSpPr>
          <p:nvPr userDrawn="1"/>
        </p:nvSpPr>
        <p:spPr>
          <a:xfrm>
            <a:off x="-1" y="261341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1" name="TextBox 40">
            <a:extLst>
              <a:ext uri="{FF2B5EF4-FFF2-40B4-BE49-F238E27FC236}">
                <a16:creationId xmlns:a16="http://schemas.microsoft.com/office/drawing/2014/main" id="{147DB721-4807-B736-231C-55C115099702}"/>
              </a:ext>
            </a:extLst>
          </p:cNvPr>
          <p:cNvSpPr txBox="1">
            <a:spLocks/>
          </p:cNvSpPr>
          <p:nvPr userDrawn="1"/>
        </p:nvSpPr>
        <p:spPr>
          <a:xfrm>
            <a:off x="504542" y="267977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Common Pitfalls</a:t>
            </a:r>
          </a:p>
        </p:txBody>
      </p:sp>
      <p:pic>
        <p:nvPicPr>
          <p:cNvPr id="46" name="Graphic 45" descr="Key with solid fill">
            <a:extLst>
              <a:ext uri="{FF2B5EF4-FFF2-40B4-BE49-F238E27FC236}">
                <a16:creationId xmlns:a16="http://schemas.microsoft.com/office/drawing/2014/main" id="{1F29AA40-A858-DAF9-B918-C4C0B2CB2687}"/>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31695" y="2201469"/>
            <a:ext cx="293530" cy="293530"/>
          </a:xfrm>
          <a:prstGeom prst="rect">
            <a:avLst/>
          </a:prstGeom>
        </p:spPr>
      </p:pic>
      <p:sp>
        <p:nvSpPr>
          <p:cNvPr id="47" name="Rectangle 46">
            <a:extLst>
              <a:ext uri="{FF2B5EF4-FFF2-40B4-BE49-F238E27FC236}">
                <a16:creationId xmlns:a16="http://schemas.microsoft.com/office/drawing/2014/main" id="{07B8E231-1F41-80D8-3293-682CBDD267A6}"/>
              </a:ext>
            </a:extLst>
          </p:cNvPr>
          <p:cNvSpPr>
            <a:spLocks/>
          </p:cNvSpPr>
          <p:nvPr userDrawn="1"/>
        </p:nvSpPr>
        <p:spPr>
          <a:xfrm>
            <a:off x="-1" y="453094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48" name="TextBox 47">
            <a:extLst>
              <a:ext uri="{FF2B5EF4-FFF2-40B4-BE49-F238E27FC236}">
                <a16:creationId xmlns:a16="http://schemas.microsoft.com/office/drawing/2014/main" id="{70CB3384-A27D-28E4-4401-AA1BF2BD70D9}"/>
              </a:ext>
            </a:extLst>
          </p:cNvPr>
          <p:cNvSpPr txBox="1">
            <a:spLocks/>
          </p:cNvSpPr>
          <p:nvPr userDrawn="1"/>
        </p:nvSpPr>
        <p:spPr>
          <a:xfrm>
            <a:off x="504542" y="4597309"/>
            <a:ext cx="1930108"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Recap &amp; Key Takeaways</a:t>
            </a:r>
          </a:p>
        </p:txBody>
      </p:sp>
      <p:pic>
        <p:nvPicPr>
          <p:cNvPr id="49" name="Graphic 48" descr="Beginning with solid fill">
            <a:extLst>
              <a:ext uri="{FF2B5EF4-FFF2-40B4-BE49-F238E27FC236}">
                <a16:creationId xmlns:a16="http://schemas.microsoft.com/office/drawing/2014/main" id="{EABC55C1-225B-F1FE-DD38-43FD8287BC1F}"/>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31695" y="4589043"/>
            <a:ext cx="293530" cy="293530"/>
          </a:xfrm>
          <a:prstGeom prst="rect">
            <a:avLst/>
          </a:prstGeom>
        </p:spPr>
      </p:pic>
      <p:pic>
        <p:nvPicPr>
          <p:cNvPr id="54" name="Graphic 53" descr="Thumbs Down with solid fill">
            <a:extLst>
              <a:ext uri="{FF2B5EF4-FFF2-40B4-BE49-F238E27FC236}">
                <a16:creationId xmlns:a16="http://schemas.microsoft.com/office/drawing/2014/main" id="{54ABF18B-B9BA-57C5-D88D-D1B155403CB4}"/>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31695" y="2690990"/>
            <a:ext cx="293530" cy="293530"/>
          </a:xfrm>
          <a:prstGeom prst="rect">
            <a:avLst/>
          </a:prstGeom>
        </p:spPr>
      </p:pic>
      <p:sp>
        <p:nvSpPr>
          <p:cNvPr id="55" name="Isosceles Triangle 54">
            <a:extLst>
              <a:ext uri="{FF2B5EF4-FFF2-40B4-BE49-F238E27FC236}">
                <a16:creationId xmlns:a16="http://schemas.microsoft.com/office/drawing/2014/main" id="{82B955BE-CB25-0FDE-169A-04A3A155038E}"/>
              </a:ext>
            </a:extLst>
          </p:cNvPr>
          <p:cNvSpPr>
            <a:spLocks/>
          </p:cNvSpPr>
          <p:nvPr userDrawn="1"/>
        </p:nvSpPr>
        <p:spPr>
          <a:xfrm rot="16200000">
            <a:off x="2319943" y="4674002"/>
            <a:ext cx="266698" cy="13970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44950"/>
              </a:solidFill>
            </a:endParaRPr>
          </a:p>
        </p:txBody>
      </p:sp>
      <p:sp>
        <p:nvSpPr>
          <p:cNvPr id="42" name="Rectangle 41">
            <a:extLst>
              <a:ext uri="{FF2B5EF4-FFF2-40B4-BE49-F238E27FC236}">
                <a16:creationId xmlns:a16="http://schemas.microsoft.com/office/drawing/2014/main" id="{60239B23-F587-4D02-2E4E-CB43BCD545B1}"/>
              </a:ext>
            </a:extLst>
          </p:cNvPr>
          <p:cNvSpPr/>
          <p:nvPr userDrawn="1"/>
        </p:nvSpPr>
        <p:spPr>
          <a:xfrm>
            <a:off x="2514598" y="1179199"/>
            <a:ext cx="9677402" cy="5635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59" name="Rectangle 58">
            <a:extLst>
              <a:ext uri="{FF2B5EF4-FFF2-40B4-BE49-F238E27FC236}">
                <a16:creationId xmlns:a16="http://schemas.microsoft.com/office/drawing/2014/main" id="{F19D5448-E224-8CB6-A762-77597C9C1D9B}"/>
              </a:ext>
            </a:extLst>
          </p:cNvPr>
          <p:cNvSpPr>
            <a:spLocks/>
          </p:cNvSpPr>
          <p:nvPr userDrawn="1"/>
        </p:nvSpPr>
        <p:spPr>
          <a:xfrm>
            <a:off x="-1" y="309172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60" name="TextBox 59">
            <a:extLst>
              <a:ext uri="{FF2B5EF4-FFF2-40B4-BE49-F238E27FC236}">
                <a16:creationId xmlns:a16="http://schemas.microsoft.com/office/drawing/2014/main" id="{CA9DF787-3318-29CF-0BC2-5BD6FF306E2C}"/>
              </a:ext>
            </a:extLst>
          </p:cNvPr>
          <p:cNvSpPr txBox="1">
            <a:spLocks/>
          </p:cNvSpPr>
          <p:nvPr userDrawn="1"/>
        </p:nvSpPr>
        <p:spPr>
          <a:xfrm>
            <a:off x="504542" y="315808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Violations</a:t>
            </a:r>
          </a:p>
        </p:txBody>
      </p:sp>
      <p:sp>
        <p:nvSpPr>
          <p:cNvPr id="61" name="Rectangle 60">
            <a:extLst>
              <a:ext uri="{FF2B5EF4-FFF2-40B4-BE49-F238E27FC236}">
                <a16:creationId xmlns:a16="http://schemas.microsoft.com/office/drawing/2014/main" id="{A41FF03C-41FA-FC07-A9DC-4F8ED4E8A7F3}"/>
              </a:ext>
            </a:extLst>
          </p:cNvPr>
          <p:cNvSpPr>
            <a:spLocks/>
          </p:cNvSpPr>
          <p:nvPr userDrawn="1"/>
        </p:nvSpPr>
        <p:spPr>
          <a:xfrm>
            <a:off x="-1" y="405263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62" name="TextBox 61">
            <a:extLst>
              <a:ext uri="{FF2B5EF4-FFF2-40B4-BE49-F238E27FC236}">
                <a16:creationId xmlns:a16="http://schemas.microsoft.com/office/drawing/2014/main" id="{AB8528E5-770C-F4F0-007F-6E204AF8A7FF}"/>
              </a:ext>
            </a:extLst>
          </p:cNvPr>
          <p:cNvSpPr txBox="1">
            <a:spLocks/>
          </p:cNvSpPr>
          <p:nvPr userDrawn="1"/>
        </p:nvSpPr>
        <p:spPr>
          <a:xfrm>
            <a:off x="504542" y="411899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Scenarios</a:t>
            </a:r>
          </a:p>
        </p:txBody>
      </p:sp>
      <p:pic>
        <p:nvPicPr>
          <p:cNvPr id="63" name="Graphic 62">
            <a:extLst>
              <a:ext uri="{FF2B5EF4-FFF2-40B4-BE49-F238E27FC236}">
                <a16:creationId xmlns:a16="http://schemas.microsoft.com/office/drawing/2014/main" id="{9666352B-6207-10DE-CC4B-3CA8644752A0}"/>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31695" y="4110733"/>
            <a:ext cx="293530" cy="293530"/>
          </a:xfrm>
          <a:prstGeom prst="rect">
            <a:avLst/>
          </a:prstGeom>
        </p:spPr>
      </p:pic>
      <p:pic>
        <p:nvPicPr>
          <p:cNvPr id="64" name="Graphic 63">
            <a:extLst>
              <a:ext uri="{FF2B5EF4-FFF2-40B4-BE49-F238E27FC236}">
                <a16:creationId xmlns:a16="http://schemas.microsoft.com/office/drawing/2014/main" id="{F1727BD8-EA79-03A1-A21A-1621793E7E9D}"/>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31695" y="3141444"/>
            <a:ext cx="293530" cy="293530"/>
          </a:xfrm>
          <a:prstGeom prst="rect">
            <a:avLst/>
          </a:prstGeom>
        </p:spPr>
      </p:pic>
      <p:sp>
        <p:nvSpPr>
          <p:cNvPr id="65" name="Rectangle 64">
            <a:extLst>
              <a:ext uri="{FF2B5EF4-FFF2-40B4-BE49-F238E27FC236}">
                <a16:creationId xmlns:a16="http://schemas.microsoft.com/office/drawing/2014/main" id="{D09FEF4E-88B8-FEF1-7962-43859BB9A946}"/>
              </a:ext>
            </a:extLst>
          </p:cNvPr>
          <p:cNvSpPr>
            <a:spLocks/>
          </p:cNvSpPr>
          <p:nvPr userDrawn="1"/>
        </p:nvSpPr>
        <p:spPr>
          <a:xfrm>
            <a:off x="-3033" y="3582200"/>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66" name="TextBox 65">
            <a:extLst>
              <a:ext uri="{FF2B5EF4-FFF2-40B4-BE49-F238E27FC236}">
                <a16:creationId xmlns:a16="http://schemas.microsoft.com/office/drawing/2014/main" id="{886AB8C3-DBB7-EC1B-0823-3983A3947800}"/>
              </a:ext>
            </a:extLst>
          </p:cNvPr>
          <p:cNvSpPr txBox="1">
            <a:spLocks/>
          </p:cNvSpPr>
          <p:nvPr userDrawn="1"/>
        </p:nvSpPr>
        <p:spPr>
          <a:xfrm>
            <a:off x="501510" y="3648561"/>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Best Practices</a:t>
            </a:r>
          </a:p>
        </p:txBody>
      </p:sp>
      <p:pic>
        <p:nvPicPr>
          <p:cNvPr id="67" name="Graphic 66">
            <a:extLst>
              <a:ext uri="{FF2B5EF4-FFF2-40B4-BE49-F238E27FC236}">
                <a16:creationId xmlns:a16="http://schemas.microsoft.com/office/drawing/2014/main" id="{C8BA78D2-52D1-8B1B-D00F-BB9D2E40623C}"/>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28663" y="3640295"/>
            <a:ext cx="293530" cy="293530"/>
          </a:xfrm>
          <a:prstGeom prst="rect">
            <a:avLst/>
          </a:prstGeom>
        </p:spPr>
      </p:pic>
    </p:spTree>
    <p:extLst>
      <p:ext uri="{BB962C8B-B14F-4D97-AF65-F5344CB8AC3E}">
        <p14:creationId xmlns:p14="http://schemas.microsoft.com/office/powerpoint/2010/main" val="317209940"/>
      </p:ext>
    </p:extLst>
  </p:cSld>
  <p:clrMap bg1="lt1" tx1="dk1" bg2="lt2" tx2="dk2" accent1="accent1" accent2="accent2" accent3="accent3" accent4="accent4" accent5="accent5" accent6="accent6" hlink="hlink" folHlink="folHlink"/>
  <p:sldLayoutIdLst>
    <p:sldLayoutId id="21474840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19EAC2-26EE-7163-C2AE-CFCEE32A9976}"/>
              </a:ext>
            </a:extLst>
          </p:cNvPr>
          <p:cNvSpPr>
            <a:spLocks/>
          </p:cNvSpPr>
          <p:nvPr userDrawn="1"/>
        </p:nvSpPr>
        <p:spPr>
          <a:xfrm>
            <a:off x="0" y="1086186"/>
            <a:ext cx="2514600" cy="5771814"/>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solidFill>
                <a:schemeClr val="bg1">
                  <a:lumMod val="95000"/>
                </a:schemeClr>
              </a:solidFill>
            </a:endParaRPr>
          </a:p>
        </p:txBody>
      </p:sp>
      <p:sp>
        <p:nvSpPr>
          <p:cNvPr id="10" name="TextBox 9">
            <a:extLst>
              <a:ext uri="{FF2B5EF4-FFF2-40B4-BE49-F238E27FC236}">
                <a16:creationId xmlns:a16="http://schemas.microsoft.com/office/drawing/2014/main" id="{EFAC5688-7C68-D9BC-BF12-2A09E7546E32}"/>
              </a:ext>
            </a:extLst>
          </p:cNvPr>
          <p:cNvSpPr txBox="1">
            <a:spLocks/>
          </p:cNvSpPr>
          <p:nvPr userDrawn="1"/>
        </p:nvSpPr>
        <p:spPr>
          <a:xfrm>
            <a:off x="102474" y="6554623"/>
            <a:ext cx="23096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Do Not Distribute Without Consent. </a:t>
            </a:r>
          </a:p>
        </p:txBody>
      </p:sp>
      <p:pic>
        <p:nvPicPr>
          <p:cNvPr id="43" name="Picture 42">
            <a:extLst>
              <a:ext uri="{FF2B5EF4-FFF2-40B4-BE49-F238E27FC236}">
                <a16:creationId xmlns:a16="http://schemas.microsoft.com/office/drawing/2014/main" id="{FCFEACBF-0C7F-EDCF-4504-4DA111279866}"/>
              </a:ext>
            </a:extLst>
          </p:cNvPr>
          <p:cNvPicPr>
            <a:picLocks noChangeAspect="1"/>
          </p:cNvPicPr>
          <p:nvPr userDrawn="1"/>
        </p:nvPicPr>
        <p:blipFill>
          <a:blip r:embed="rId3"/>
          <a:stretch>
            <a:fillRect/>
          </a:stretch>
        </p:blipFill>
        <p:spPr>
          <a:xfrm>
            <a:off x="10140950" y="323275"/>
            <a:ext cx="1664447" cy="458508"/>
          </a:xfrm>
          <a:prstGeom prst="rect">
            <a:avLst/>
          </a:prstGeom>
        </p:spPr>
      </p:pic>
      <p:sp>
        <p:nvSpPr>
          <p:cNvPr id="4" name="Rectangle 3">
            <a:extLst>
              <a:ext uri="{FF2B5EF4-FFF2-40B4-BE49-F238E27FC236}">
                <a16:creationId xmlns:a16="http://schemas.microsoft.com/office/drawing/2014/main" id="{41571C53-E30B-91E2-6FF5-ED3D03441128}"/>
              </a:ext>
            </a:extLst>
          </p:cNvPr>
          <p:cNvSpPr>
            <a:spLocks/>
          </p:cNvSpPr>
          <p:nvPr userDrawn="1"/>
        </p:nvSpPr>
        <p:spPr>
          <a:xfrm>
            <a:off x="-1" y="117848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5" name="TextBox 4">
            <a:extLst>
              <a:ext uri="{FF2B5EF4-FFF2-40B4-BE49-F238E27FC236}">
                <a16:creationId xmlns:a16="http://schemas.microsoft.com/office/drawing/2014/main" id="{77D3495B-0152-96FC-75D3-13A02DAFE1DA}"/>
              </a:ext>
            </a:extLst>
          </p:cNvPr>
          <p:cNvSpPr txBox="1">
            <a:spLocks/>
          </p:cNvSpPr>
          <p:nvPr userDrawn="1"/>
        </p:nvSpPr>
        <p:spPr>
          <a:xfrm>
            <a:off x="504542" y="1248510"/>
            <a:ext cx="1830669" cy="276999"/>
          </a:xfrm>
          <a:prstGeom prst="rect">
            <a:avLst/>
          </a:prstGeom>
          <a:noFill/>
        </p:spPr>
        <p:txBody>
          <a:bodyPr wrap="square" rtlCol="0">
            <a:spAutoFit/>
          </a:bodyPr>
          <a:lstStyle/>
          <a:p>
            <a:r>
              <a:rPr lang="en-US" sz="1200" b="1" spc="20">
                <a:solidFill>
                  <a:schemeClr val="bg1"/>
                </a:solidFill>
              </a:rPr>
              <a:t>Learning Objectives</a:t>
            </a:r>
          </a:p>
        </p:txBody>
      </p:sp>
      <p:pic>
        <p:nvPicPr>
          <p:cNvPr id="6" name="Graphic 5" descr="Presentation with checklist with solid fill">
            <a:extLst>
              <a:ext uri="{FF2B5EF4-FFF2-40B4-BE49-F238E27FC236}">
                <a16:creationId xmlns:a16="http://schemas.microsoft.com/office/drawing/2014/main" id="{316DCA4A-0ECC-E934-EAF2-2822B00282B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1695" y="1236583"/>
            <a:ext cx="293530" cy="293530"/>
          </a:xfrm>
          <a:prstGeom prst="rect">
            <a:avLst/>
          </a:prstGeom>
        </p:spPr>
      </p:pic>
      <p:sp>
        <p:nvSpPr>
          <p:cNvPr id="44" name="Rectangle 43">
            <a:extLst>
              <a:ext uri="{FF2B5EF4-FFF2-40B4-BE49-F238E27FC236}">
                <a16:creationId xmlns:a16="http://schemas.microsoft.com/office/drawing/2014/main" id="{53E853BF-731E-3C65-2C96-99B94C4EF5C1}"/>
              </a:ext>
            </a:extLst>
          </p:cNvPr>
          <p:cNvSpPr>
            <a:spLocks/>
          </p:cNvSpPr>
          <p:nvPr userDrawn="1"/>
        </p:nvSpPr>
        <p:spPr>
          <a:xfrm>
            <a:off x="-1" y="213510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45" name="TextBox 44">
            <a:extLst>
              <a:ext uri="{FF2B5EF4-FFF2-40B4-BE49-F238E27FC236}">
                <a16:creationId xmlns:a16="http://schemas.microsoft.com/office/drawing/2014/main" id="{25F101E1-8E6C-F8FA-365C-8EAB02FBDE1C}"/>
              </a:ext>
            </a:extLst>
          </p:cNvPr>
          <p:cNvSpPr txBox="1">
            <a:spLocks/>
          </p:cNvSpPr>
          <p:nvPr userDrawn="1"/>
        </p:nvSpPr>
        <p:spPr>
          <a:xfrm>
            <a:off x="504542" y="220146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Accessing PHI</a:t>
            </a:r>
          </a:p>
        </p:txBody>
      </p:sp>
      <p:sp>
        <p:nvSpPr>
          <p:cNvPr id="46" name="Rectangle 45">
            <a:extLst>
              <a:ext uri="{FF2B5EF4-FFF2-40B4-BE49-F238E27FC236}">
                <a16:creationId xmlns:a16="http://schemas.microsoft.com/office/drawing/2014/main" id="{744490D7-0F96-E643-F63A-BD59330C5E14}"/>
              </a:ext>
            </a:extLst>
          </p:cNvPr>
          <p:cNvSpPr>
            <a:spLocks/>
          </p:cNvSpPr>
          <p:nvPr userDrawn="1"/>
        </p:nvSpPr>
        <p:spPr>
          <a:xfrm>
            <a:off x="-1" y="165679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47" name="TextBox 46">
            <a:extLst>
              <a:ext uri="{FF2B5EF4-FFF2-40B4-BE49-F238E27FC236}">
                <a16:creationId xmlns:a16="http://schemas.microsoft.com/office/drawing/2014/main" id="{A4BB6F5F-706E-1FD5-A50E-15F83757ACC7}"/>
              </a:ext>
            </a:extLst>
          </p:cNvPr>
          <p:cNvSpPr txBox="1">
            <a:spLocks/>
          </p:cNvSpPr>
          <p:nvPr userDrawn="1"/>
        </p:nvSpPr>
        <p:spPr>
          <a:xfrm>
            <a:off x="504542" y="172315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PHI Overview</a:t>
            </a:r>
          </a:p>
        </p:txBody>
      </p:sp>
      <p:pic>
        <p:nvPicPr>
          <p:cNvPr id="48" name="Graphic 47" descr="Lightbulb and gear with solid fill">
            <a:extLst>
              <a:ext uri="{FF2B5EF4-FFF2-40B4-BE49-F238E27FC236}">
                <a16:creationId xmlns:a16="http://schemas.microsoft.com/office/drawing/2014/main" id="{0516AFB6-65FA-E1AE-1559-91A4AB2F571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31695" y="1714893"/>
            <a:ext cx="293530" cy="293530"/>
          </a:xfrm>
          <a:prstGeom prst="rect">
            <a:avLst/>
          </a:prstGeom>
        </p:spPr>
      </p:pic>
      <p:sp>
        <p:nvSpPr>
          <p:cNvPr id="49" name="Rectangle 48">
            <a:extLst>
              <a:ext uri="{FF2B5EF4-FFF2-40B4-BE49-F238E27FC236}">
                <a16:creationId xmlns:a16="http://schemas.microsoft.com/office/drawing/2014/main" id="{97F4616A-C675-2E7B-F980-64233E09C7DF}"/>
              </a:ext>
            </a:extLst>
          </p:cNvPr>
          <p:cNvSpPr>
            <a:spLocks/>
          </p:cNvSpPr>
          <p:nvPr userDrawn="1"/>
        </p:nvSpPr>
        <p:spPr>
          <a:xfrm>
            <a:off x="-1" y="261341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50" name="TextBox 49">
            <a:extLst>
              <a:ext uri="{FF2B5EF4-FFF2-40B4-BE49-F238E27FC236}">
                <a16:creationId xmlns:a16="http://schemas.microsoft.com/office/drawing/2014/main" id="{5A257D6D-871F-8D3E-D9B5-4F2FF5D1E9F4}"/>
              </a:ext>
            </a:extLst>
          </p:cNvPr>
          <p:cNvSpPr txBox="1">
            <a:spLocks/>
          </p:cNvSpPr>
          <p:nvPr userDrawn="1"/>
        </p:nvSpPr>
        <p:spPr>
          <a:xfrm>
            <a:off x="504542" y="267977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Common Pitfalls</a:t>
            </a:r>
          </a:p>
        </p:txBody>
      </p:sp>
      <p:sp>
        <p:nvSpPr>
          <p:cNvPr id="51" name="Rectangle 50">
            <a:extLst>
              <a:ext uri="{FF2B5EF4-FFF2-40B4-BE49-F238E27FC236}">
                <a16:creationId xmlns:a16="http://schemas.microsoft.com/office/drawing/2014/main" id="{ABF7C159-410D-6731-3D0B-6B9E0C479E95}"/>
              </a:ext>
            </a:extLst>
          </p:cNvPr>
          <p:cNvSpPr>
            <a:spLocks/>
          </p:cNvSpPr>
          <p:nvPr userDrawn="1"/>
        </p:nvSpPr>
        <p:spPr>
          <a:xfrm>
            <a:off x="-1" y="309172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52" name="TextBox 51">
            <a:extLst>
              <a:ext uri="{FF2B5EF4-FFF2-40B4-BE49-F238E27FC236}">
                <a16:creationId xmlns:a16="http://schemas.microsoft.com/office/drawing/2014/main" id="{D7A4CACA-90BD-37C4-4D85-8016D1B1C795}"/>
              </a:ext>
            </a:extLst>
          </p:cNvPr>
          <p:cNvSpPr txBox="1">
            <a:spLocks/>
          </p:cNvSpPr>
          <p:nvPr userDrawn="1"/>
        </p:nvSpPr>
        <p:spPr>
          <a:xfrm>
            <a:off x="504542" y="315808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HIPAA Violations</a:t>
            </a:r>
          </a:p>
        </p:txBody>
      </p:sp>
      <p:pic>
        <p:nvPicPr>
          <p:cNvPr id="53" name="Graphic 52" descr="Key with solid fill">
            <a:extLst>
              <a:ext uri="{FF2B5EF4-FFF2-40B4-BE49-F238E27FC236}">
                <a16:creationId xmlns:a16="http://schemas.microsoft.com/office/drawing/2014/main" id="{4226D831-E32C-D334-1478-0EBAFA304B3C}"/>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31695" y="2201469"/>
            <a:ext cx="293530" cy="293530"/>
          </a:xfrm>
          <a:prstGeom prst="rect">
            <a:avLst/>
          </a:prstGeom>
        </p:spPr>
      </p:pic>
      <p:sp>
        <p:nvSpPr>
          <p:cNvPr id="57" name="Rectangle 56">
            <a:extLst>
              <a:ext uri="{FF2B5EF4-FFF2-40B4-BE49-F238E27FC236}">
                <a16:creationId xmlns:a16="http://schemas.microsoft.com/office/drawing/2014/main" id="{FAD78B3D-99D0-02F2-DC95-600E4AAA7727}"/>
              </a:ext>
            </a:extLst>
          </p:cNvPr>
          <p:cNvSpPr>
            <a:spLocks/>
          </p:cNvSpPr>
          <p:nvPr userDrawn="1"/>
        </p:nvSpPr>
        <p:spPr>
          <a:xfrm>
            <a:off x="-1" y="453094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58" name="TextBox 57">
            <a:extLst>
              <a:ext uri="{FF2B5EF4-FFF2-40B4-BE49-F238E27FC236}">
                <a16:creationId xmlns:a16="http://schemas.microsoft.com/office/drawing/2014/main" id="{D25A99E6-D78B-E6F6-4131-6F1D36EF0C2A}"/>
              </a:ext>
            </a:extLst>
          </p:cNvPr>
          <p:cNvSpPr txBox="1">
            <a:spLocks/>
          </p:cNvSpPr>
          <p:nvPr userDrawn="1"/>
        </p:nvSpPr>
        <p:spPr>
          <a:xfrm>
            <a:off x="504542" y="4597309"/>
            <a:ext cx="1930108"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Recap &amp; Key Takeaways</a:t>
            </a:r>
          </a:p>
        </p:txBody>
      </p:sp>
      <p:pic>
        <p:nvPicPr>
          <p:cNvPr id="59" name="Graphic 58" descr="Beginning with solid fill">
            <a:extLst>
              <a:ext uri="{FF2B5EF4-FFF2-40B4-BE49-F238E27FC236}">
                <a16:creationId xmlns:a16="http://schemas.microsoft.com/office/drawing/2014/main" id="{47571070-EE2C-5AE5-971E-E2CE6BC9B533}"/>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31695" y="4589043"/>
            <a:ext cx="293530" cy="293530"/>
          </a:xfrm>
          <a:prstGeom prst="rect">
            <a:avLst/>
          </a:prstGeom>
        </p:spPr>
      </p:pic>
      <p:sp>
        <p:nvSpPr>
          <p:cNvPr id="60" name="Rectangle 59">
            <a:extLst>
              <a:ext uri="{FF2B5EF4-FFF2-40B4-BE49-F238E27FC236}">
                <a16:creationId xmlns:a16="http://schemas.microsoft.com/office/drawing/2014/main" id="{2E145DC0-14ED-CE99-D8E8-B4B76987245D}"/>
              </a:ext>
            </a:extLst>
          </p:cNvPr>
          <p:cNvSpPr>
            <a:spLocks/>
          </p:cNvSpPr>
          <p:nvPr userDrawn="1"/>
        </p:nvSpPr>
        <p:spPr>
          <a:xfrm>
            <a:off x="-1" y="405263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61" name="TextBox 60">
            <a:extLst>
              <a:ext uri="{FF2B5EF4-FFF2-40B4-BE49-F238E27FC236}">
                <a16:creationId xmlns:a16="http://schemas.microsoft.com/office/drawing/2014/main" id="{BF2AD2FC-809B-626C-2455-32AA949DB365}"/>
              </a:ext>
            </a:extLst>
          </p:cNvPr>
          <p:cNvSpPr txBox="1">
            <a:spLocks/>
          </p:cNvSpPr>
          <p:nvPr userDrawn="1"/>
        </p:nvSpPr>
        <p:spPr>
          <a:xfrm>
            <a:off x="504542" y="411899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HIPAA Scenarios</a:t>
            </a:r>
          </a:p>
        </p:txBody>
      </p:sp>
      <p:pic>
        <p:nvPicPr>
          <p:cNvPr id="62" name="Graphic 61">
            <a:extLst>
              <a:ext uri="{FF2B5EF4-FFF2-40B4-BE49-F238E27FC236}">
                <a16:creationId xmlns:a16="http://schemas.microsoft.com/office/drawing/2014/main" id="{47E27515-43F4-DD82-5BCD-46AE1549F12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31695" y="4110733"/>
            <a:ext cx="293530" cy="293530"/>
          </a:xfrm>
          <a:prstGeom prst="rect">
            <a:avLst/>
          </a:prstGeom>
        </p:spPr>
      </p:pic>
      <p:pic>
        <p:nvPicPr>
          <p:cNvPr id="69" name="Graphic 68">
            <a:extLst>
              <a:ext uri="{FF2B5EF4-FFF2-40B4-BE49-F238E27FC236}">
                <a16:creationId xmlns:a16="http://schemas.microsoft.com/office/drawing/2014/main" id="{B981663F-4AAE-3AB9-7C14-873EC1658D69}"/>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31695" y="3141444"/>
            <a:ext cx="293530" cy="293530"/>
          </a:xfrm>
          <a:prstGeom prst="rect">
            <a:avLst/>
          </a:prstGeom>
        </p:spPr>
      </p:pic>
      <p:pic>
        <p:nvPicPr>
          <p:cNvPr id="70" name="Graphic 69" descr="Thumbs Down with solid fill">
            <a:extLst>
              <a:ext uri="{FF2B5EF4-FFF2-40B4-BE49-F238E27FC236}">
                <a16:creationId xmlns:a16="http://schemas.microsoft.com/office/drawing/2014/main" id="{7658A834-0C9D-242C-F7F7-55EFEB3E6D33}"/>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31695" y="2690990"/>
            <a:ext cx="293530" cy="293530"/>
          </a:xfrm>
          <a:prstGeom prst="rect">
            <a:avLst/>
          </a:prstGeom>
        </p:spPr>
      </p:pic>
      <p:sp>
        <p:nvSpPr>
          <p:cNvPr id="7" name="Rectangle 6">
            <a:extLst>
              <a:ext uri="{FF2B5EF4-FFF2-40B4-BE49-F238E27FC236}">
                <a16:creationId xmlns:a16="http://schemas.microsoft.com/office/drawing/2014/main" id="{6416A583-4E02-DFD1-CFA6-FF6D72207C0E}"/>
              </a:ext>
            </a:extLst>
          </p:cNvPr>
          <p:cNvSpPr/>
          <p:nvPr userDrawn="1"/>
        </p:nvSpPr>
        <p:spPr>
          <a:xfrm>
            <a:off x="0" y="1065867"/>
            <a:ext cx="12192000" cy="112619"/>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CDDE36-31A8-341B-E7D2-C04654E0D88C}"/>
              </a:ext>
            </a:extLst>
          </p:cNvPr>
          <p:cNvSpPr>
            <a:spLocks/>
          </p:cNvSpPr>
          <p:nvPr userDrawn="1"/>
        </p:nvSpPr>
        <p:spPr>
          <a:xfrm>
            <a:off x="-3033" y="3582200"/>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12" name="TextBox 11">
            <a:extLst>
              <a:ext uri="{FF2B5EF4-FFF2-40B4-BE49-F238E27FC236}">
                <a16:creationId xmlns:a16="http://schemas.microsoft.com/office/drawing/2014/main" id="{F64A0C42-189B-D035-80B6-7300B9AE2CE0}"/>
              </a:ext>
            </a:extLst>
          </p:cNvPr>
          <p:cNvSpPr txBox="1">
            <a:spLocks/>
          </p:cNvSpPr>
          <p:nvPr userDrawn="1"/>
        </p:nvSpPr>
        <p:spPr>
          <a:xfrm>
            <a:off x="501510" y="3648561"/>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Best Practices</a:t>
            </a:r>
          </a:p>
        </p:txBody>
      </p:sp>
      <p:pic>
        <p:nvPicPr>
          <p:cNvPr id="13" name="Graphic 12">
            <a:extLst>
              <a:ext uri="{FF2B5EF4-FFF2-40B4-BE49-F238E27FC236}">
                <a16:creationId xmlns:a16="http://schemas.microsoft.com/office/drawing/2014/main" id="{A26D5118-6347-40A7-8D72-43A7025D58CB}"/>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28663" y="3640295"/>
            <a:ext cx="293530" cy="293530"/>
          </a:xfrm>
          <a:prstGeom prst="rect">
            <a:avLst/>
          </a:prstGeom>
        </p:spPr>
      </p:pic>
      <p:sp>
        <p:nvSpPr>
          <p:cNvPr id="42" name="Rectangle 41">
            <a:extLst>
              <a:ext uri="{FF2B5EF4-FFF2-40B4-BE49-F238E27FC236}">
                <a16:creationId xmlns:a16="http://schemas.microsoft.com/office/drawing/2014/main" id="{60239B23-F587-4D02-2E4E-CB43BCD545B1}"/>
              </a:ext>
            </a:extLst>
          </p:cNvPr>
          <p:cNvSpPr/>
          <p:nvPr userDrawn="1"/>
        </p:nvSpPr>
        <p:spPr>
          <a:xfrm>
            <a:off x="2514598" y="1179199"/>
            <a:ext cx="9677402" cy="5635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extLst>
      <p:ext uri="{BB962C8B-B14F-4D97-AF65-F5344CB8AC3E}">
        <p14:creationId xmlns:p14="http://schemas.microsoft.com/office/powerpoint/2010/main" val="3937825395"/>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16A583-4E02-DFD1-CFA6-FF6D72207C0E}"/>
              </a:ext>
            </a:extLst>
          </p:cNvPr>
          <p:cNvSpPr/>
          <p:nvPr userDrawn="1"/>
        </p:nvSpPr>
        <p:spPr>
          <a:xfrm>
            <a:off x="0" y="1065867"/>
            <a:ext cx="12192000" cy="112619"/>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19EAC2-26EE-7163-C2AE-CFCEE32A9976}"/>
              </a:ext>
            </a:extLst>
          </p:cNvPr>
          <p:cNvSpPr>
            <a:spLocks/>
          </p:cNvSpPr>
          <p:nvPr userDrawn="1"/>
        </p:nvSpPr>
        <p:spPr>
          <a:xfrm>
            <a:off x="0" y="1086186"/>
            <a:ext cx="2514600" cy="5771814"/>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0" name="TextBox 9">
            <a:extLst>
              <a:ext uri="{FF2B5EF4-FFF2-40B4-BE49-F238E27FC236}">
                <a16:creationId xmlns:a16="http://schemas.microsoft.com/office/drawing/2014/main" id="{EFAC5688-7C68-D9BC-BF12-2A09E7546E32}"/>
              </a:ext>
            </a:extLst>
          </p:cNvPr>
          <p:cNvSpPr txBox="1">
            <a:spLocks/>
          </p:cNvSpPr>
          <p:nvPr userDrawn="1"/>
        </p:nvSpPr>
        <p:spPr>
          <a:xfrm>
            <a:off x="102474" y="6554623"/>
            <a:ext cx="23096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Do Not Distribute Without Consent. </a:t>
            </a:r>
          </a:p>
        </p:txBody>
      </p:sp>
      <p:pic>
        <p:nvPicPr>
          <p:cNvPr id="43" name="Picture 42">
            <a:extLst>
              <a:ext uri="{FF2B5EF4-FFF2-40B4-BE49-F238E27FC236}">
                <a16:creationId xmlns:a16="http://schemas.microsoft.com/office/drawing/2014/main" id="{FCFEACBF-0C7F-EDCF-4504-4DA111279866}"/>
              </a:ext>
            </a:extLst>
          </p:cNvPr>
          <p:cNvPicPr>
            <a:picLocks noChangeAspect="1"/>
          </p:cNvPicPr>
          <p:nvPr userDrawn="1"/>
        </p:nvPicPr>
        <p:blipFill>
          <a:blip r:embed="rId3"/>
          <a:stretch>
            <a:fillRect/>
          </a:stretch>
        </p:blipFill>
        <p:spPr>
          <a:xfrm>
            <a:off x="10140950" y="323275"/>
            <a:ext cx="1664447" cy="458508"/>
          </a:xfrm>
          <a:prstGeom prst="rect">
            <a:avLst/>
          </a:prstGeom>
        </p:spPr>
      </p:pic>
      <p:sp>
        <p:nvSpPr>
          <p:cNvPr id="11" name="Rectangle 10">
            <a:extLst>
              <a:ext uri="{FF2B5EF4-FFF2-40B4-BE49-F238E27FC236}">
                <a16:creationId xmlns:a16="http://schemas.microsoft.com/office/drawing/2014/main" id="{F9454A1D-05F2-8F99-6D2C-FFD0599EAEC6}"/>
              </a:ext>
            </a:extLst>
          </p:cNvPr>
          <p:cNvSpPr>
            <a:spLocks/>
          </p:cNvSpPr>
          <p:nvPr userDrawn="1"/>
        </p:nvSpPr>
        <p:spPr>
          <a:xfrm>
            <a:off x="-1" y="117848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200">
              <a:solidFill>
                <a:schemeClr val="bg1">
                  <a:alpha val="99000"/>
                </a:schemeClr>
              </a:solidFill>
            </a:endParaRPr>
          </a:p>
        </p:txBody>
      </p:sp>
      <p:sp>
        <p:nvSpPr>
          <p:cNvPr id="12" name="TextBox 11">
            <a:extLst>
              <a:ext uri="{FF2B5EF4-FFF2-40B4-BE49-F238E27FC236}">
                <a16:creationId xmlns:a16="http://schemas.microsoft.com/office/drawing/2014/main" id="{33B32DDA-4965-EEE3-4796-9CA15E4AA794}"/>
              </a:ext>
            </a:extLst>
          </p:cNvPr>
          <p:cNvSpPr txBox="1">
            <a:spLocks/>
          </p:cNvSpPr>
          <p:nvPr userDrawn="1"/>
        </p:nvSpPr>
        <p:spPr>
          <a:xfrm>
            <a:off x="504542" y="1248510"/>
            <a:ext cx="1830669" cy="276999"/>
          </a:xfrm>
          <a:prstGeom prst="rect">
            <a:avLst/>
          </a:prstGeom>
          <a:noFill/>
        </p:spPr>
        <p:txBody>
          <a:bodyPr wrap="square" rtlCol="0">
            <a:spAutoFit/>
          </a:bodyPr>
          <a:lstStyle/>
          <a:p>
            <a:r>
              <a:rPr lang="en-US" sz="1200" b="1" spc="20">
                <a:solidFill>
                  <a:schemeClr val="bg1"/>
                </a:solidFill>
              </a:rPr>
              <a:t>Learning Objectives</a:t>
            </a:r>
          </a:p>
        </p:txBody>
      </p:sp>
      <p:pic>
        <p:nvPicPr>
          <p:cNvPr id="13" name="Graphic 12" descr="Presentation with checklist with solid fill">
            <a:extLst>
              <a:ext uri="{FF2B5EF4-FFF2-40B4-BE49-F238E27FC236}">
                <a16:creationId xmlns:a16="http://schemas.microsoft.com/office/drawing/2014/main" id="{0F89ACF0-BE40-D4A5-FF2A-22B91E84F5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1695" y="1236583"/>
            <a:ext cx="293530" cy="293530"/>
          </a:xfrm>
          <a:prstGeom prst="rect">
            <a:avLst/>
          </a:prstGeom>
        </p:spPr>
      </p:pic>
      <p:sp>
        <p:nvSpPr>
          <p:cNvPr id="14" name="Rectangle 13">
            <a:extLst>
              <a:ext uri="{FF2B5EF4-FFF2-40B4-BE49-F238E27FC236}">
                <a16:creationId xmlns:a16="http://schemas.microsoft.com/office/drawing/2014/main" id="{677A3FEE-1054-29F4-A1BF-FE9782A9C8CE}"/>
              </a:ext>
            </a:extLst>
          </p:cNvPr>
          <p:cNvSpPr>
            <a:spLocks/>
          </p:cNvSpPr>
          <p:nvPr userDrawn="1"/>
        </p:nvSpPr>
        <p:spPr>
          <a:xfrm>
            <a:off x="-1" y="213510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15" name="TextBox 14">
            <a:extLst>
              <a:ext uri="{FF2B5EF4-FFF2-40B4-BE49-F238E27FC236}">
                <a16:creationId xmlns:a16="http://schemas.microsoft.com/office/drawing/2014/main" id="{427922D0-55C0-5A45-BE24-6C4A23F3690B}"/>
              </a:ext>
            </a:extLst>
          </p:cNvPr>
          <p:cNvSpPr txBox="1">
            <a:spLocks/>
          </p:cNvSpPr>
          <p:nvPr userDrawn="1"/>
        </p:nvSpPr>
        <p:spPr>
          <a:xfrm>
            <a:off x="504542" y="220146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Accessing PHI</a:t>
            </a:r>
          </a:p>
        </p:txBody>
      </p:sp>
      <p:sp>
        <p:nvSpPr>
          <p:cNvPr id="16" name="Rectangle 15">
            <a:extLst>
              <a:ext uri="{FF2B5EF4-FFF2-40B4-BE49-F238E27FC236}">
                <a16:creationId xmlns:a16="http://schemas.microsoft.com/office/drawing/2014/main" id="{C2AAD101-E621-E261-D4A2-2A76CDF703AC}"/>
              </a:ext>
            </a:extLst>
          </p:cNvPr>
          <p:cNvSpPr>
            <a:spLocks/>
          </p:cNvSpPr>
          <p:nvPr userDrawn="1"/>
        </p:nvSpPr>
        <p:spPr>
          <a:xfrm>
            <a:off x="-1" y="165679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17" name="TextBox 16">
            <a:extLst>
              <a:ext uri="{FF2B5EF4-FFF2-40B4-BE49-F238E27FC236}">
                <a16:creationId xmlns:a16="http://schemas.microsoft.com/office/drawing/2014/main" id="{D2006AD4-7ADC-6A49-0060-A95C1FFDCD2A}"/>
              </a:ext>
            </a:extLst>
          </p:cNvPr>
          <p:cNvSpPr txBox="1">
            <a:spLocks/>
          </p:cNvSpPr>
          <p:nvPr userDrawn="1"/>
        </p:nvSpPr>
        <p:spPr>
          <a:xfrm>
            <a:off x="504542" y="172315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PHI Overview</a:t>
            </a:r>
          </a:p>
        </p:txBody>
      </p:sp>
      <p:pic>
        <p:nvPicPr>
          <p:cNvPr id="18" name="Graphic 17" descr="Lightbulb and gear with solid fill">
            <a:extLst>
              <a:ext uri="{FF2B5EF4-FFF2-40B4-BE49-F238E27FC236}">
                <a16:creationId xmlns:a16="http://schemas.microsoft.com/office/drawing/2014/main" id="{DDFE5751-ED0E-9976-A431-77382D1FAEEA}"/>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31695" y="1714893"/>
            <a:ext cx="293530" cy="293530"/>
          </a:xfrm>
          <a:prstGeom prst="rect">
            <a:avLst/>
          </a:prstGeom>
        </p:spPr>
      </p:pic>
      <p:sp>
        <p:nvSpPr>
          <p:cNvPr id="19" name="Rectangle 18">
            <a:extLst>
              <a:ext uri="{FF2B5EF4-FFF2-40B4-BE49-F238E27FC236}">
                <a16:creationId xmlns:a16="http://schemas.microsoft.com/office/drawing/2014/main" id="{FFEDFB3B-9DBE-2DC7-80D5-B0BE58C826C9}"/>
              </a:ext>
            </a:extLst>
          </p:cNvPr>
          <p:cNvSpPr>
            <a:spLocks/>
          </p:cNvSpPr>
          <p:nvPr userDrawn="1"/>
        </p:nvSpPr>
        <p:spPr>
          <a:xfrm>
            <a:off x="-1" y="261341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0" name="TextBox 19">
            <a:extLst>
              <a:ext uri="{FF2B5EF4-FFF2-40B4-BE49-F238E27FC236}">
                <a16:creationId xmlns:a16="http://schemas.microsoft.com/office/drawing/2014/main" id="{D3E286EB-F623-9A42-C22E-92E6D738B239}"/>
              </a:ext>
            </a:extLst>
          </p:cNvPr>
          <p:cNvSpPr txBox="1">
            <a:spLocks/>
          </p:cNvSpPr>
          <p:nvPr userDrawn="1"/>
        </p:nvSpPr>
        <p:spPr>
          <a:xfrm>
            <a:off x="504542" y="267977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Common Pitfalls</a:t>
            </a:r>
          </a:p>
        </p:txBody>
      </p:sp>
      <p:pic>
        <p:nvPicPr>
          <p:cNvPr id="23" name="Graphic 22" descr="Key with solid fill">
            <a:extLst>
              <a:ext uri="{FF2B5EF4-FFF2-40B4-BE49-F238E27FC236}">
                <a16:creationId xmlns:a16="http://schemas.microsoft.com/office/drawing/2014/main" id="{3AEBC4DD-DACB-578C-82C5-4FE872AF3198}"/>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31695" y="2201469"/>
            <a:ext cx="293530" cy="293530"/>
          </a:xfrm>
          <a:prstGeom prst="rect">
            <a:avLst/>
          </a:prstGeom>
        </p:spPr>
      </p:pic>
      <p:sp>
        <p:nvSpPr>
          <p:cNvPr id="24" name="Rectangle 23">
            <a:extLst>
              <a:ext uri="{FF2B5EF4-FFF2-40B4-BE49-F238E27FC236}">
                <a16:creationId xmlns:a16="http://schemas.microsoft.com/office/drawing/2014/main" id="{32C3B796-EB87-F3A9-7569-A380BD9E4B18}"/>
              </a:ext>
            </a:extLst>
          </p:cNvPr>
          <p:cNvSpPr>
            <a:spLocks/>
          </p:cNvSpPr>
          <p:nvPr userDrawn="1"/>
        </p:nvSpPr>
        <p:spPr>
          <a:xfrm>
            <a:off x="-1" y="453094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5" name="TextBox 24">
            <a:extLst>
              <a:ext uri="{FF2B5EF4-FFF2-40B4-BE49-F238E27FC236}">
                <a16:creationId xmlns:a16="http://schemas.microsoft.com/office/drawing/2014/main" id="{C738EFF1-0852-17C7-303D-67D765BD0B9A}"/>
              </a:ext>
            </a:extLst>
          </p:cNvPr>
          <p:cNvSpPr txBox="1">
            <a:spLocks/>
          </p:cNvSpPr>
          <p:nvPr userDrawn="1"/>
        </p:nvSpPr>
        <p:spPr>
          <a:xfrm>
            <a:off x="504542" y="4597309"/>
            <a:ext cx="1930108"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Recap &amp; Key Takeaways</a:t>
            </a:r>
          </a:p>
        </p:txBody>
      </p:sp>
      <p:pic>
        <p:nvPicPr>
          <p:cNvPr id="26" name="Graphic 25" descr="Beginning with solid fill">
            <a:extLst>
              <a:ext uri="{FF2B5EF4-FFF2-40B4-BE49-F238E27FC236}">
                <a16:creationId xmlns:a16="http://schemas.microsoft.com/office/drawing/2014/main" id="{97F6ACA5-9D79-98DA-78AE-9EFA01042619}"/>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31695" y="4589043"/>
            <a:ext cx="293530" cy="293530"/>
          </a:xfrm>
          <a:prstGeom prst="rect">
            <a:avLst/>
          </a:prstGeom>
        </p:spPr>
      </p:pic>
      <p:pic>
        <p:nvPicPr>
          <p:cNvPr id="31" name="Graphic 30" descr="Thumbs Down with solid fill">
            <a:extLst>
              <a:ext uri="{FF2B5EF4-FFF2-40B4-BE49-F238E27FC236}">
                <a16:creationId xmlns:a16="http://schemas.microsoft.com/office/drawing/2014/main" id="{8CD1349A-081A-8B46-9247-59D68BBC20AD}"/>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31695" y="2690990"/>
            <a:ext cx="293530" cy="293530"/>
          </a:xfrm>
          <a:prstGeom prst="rect">
            <a:avLst/>
          </a:prstGeom>
        </p:spPr>
      </p:pic>
      <p:sp>
        <p:nvSpPr>
          <p:cNvPr id="35" name="Rectangle 34">
            <a:extLst>
              <a:ext uri="{FF2B5EF4-FFF2-40B4-BE49-F238E27FC236}">
                <a16:creationId xmlns:a16="http://schemas.microsoft.com/office/drawing/2014/main" id="{F20A117D-D47C-0A68-16CC-00140FE24D93}"/>
              </a:ext>
            </a:extLst>
          </p:cNvPr>
          <p:cNvSpPr>
            <a:spLocks/>
          </p:cNvSpPr>
          <p:nvPr userDrawn="1"/>
        </p:nvSpPr>
        <p:spPr>
          <a:xfrm>
            <a:off x="-1" y="309172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6" name="TextBox 35">
            <a:extLst>
              <a:ext uri="{FF2B5EF4-FFF2-40B4-BE49-F238E27FC236}">
                <a16:creationId xmlns:a16="http://schemas.microsoft.com/office/drawing/2014/main" id="{9A5F7C51-20D9-7C55-7B5B-DEAAA01172D1}"/>
              </a:ext>
            </a:extLst>
          </p:cNvPr>
          <p:cNvSpPr txBox="1">
            <a:spLocks/>
          </p:cNvSpPr>
          <p:nvPr userDrawn="1"/>
        </p:nvSpPr>
        <p:spPr>
          <a:xfrm>
            <a:off x="504542" y="315808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Violations</a:t>
            </a:r>
          </a:p>
        </p:txBody>
      </p:sp>
      <p:sp>
        <p:nvSpPr>
          <p:cNvPr id="37" name="Rectangle 36">
            <a:extLst>
              <a:ext uri="{FF2B5EF4-FFF2-40B4-BE49-F238E27FC236}">
                <a16:creationId xmlns:a16="http://schemas.microsoft.com/office/drawing/2014/main" id="{C0565406-F3ED-23AC-6E61-7ED6A1CAE54E}"/>
              </a:ext>
            </a:extLst>
          </p:cNvPr>
          <p:cNvSpPr>
            <a:spLocks/>
          </p:cNvSpPr>
          <p:nvPr userDrawn="1"/>
        </p:nvSpPr>
        <p:spPr>
          <a:xfrm>
            <a:off x="-1" y="405263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8" name="TextBox 37">
            <a:extLst>
              <a:ext uri="{FF2B5EF4-FFF2-40B4-BE49-F238E27FC236}">
                <a16:creationId xmlns:a16="http://schemas.microsoft.com/office/drawing/2014/main" id="{4F8A5DCC-7B43-7805-0991-978221DCE5A2}"/>
              </a:ext>
            </a:extLst>
          </p:cNvPr>
          <p:cNvSpPr txBox="1">
            <a:spLocks/>
          </p:cNvSpPr>
          <p:nvPr userDrawn="1"/>
        </p:nvSpPr>
        <p:spPr>
          <a:xfrm>
            <a:off x="504542" y="411899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Scenarios</a:t>
            </a:r>
          </a:p>
        </p:txBody>
      </p:sp>
      <p:pic>
        <p:nvPicPr>
          <p:cNvPr id="39" name="Graphic 38">
            <a:extLst>
              <a:ext uri="{FF2B5EF4-FFF2-40B4-BE49-F238E27FC236}">
                <a16:creationId xmlns:a16="http://schemas.microsoft.com/office/drawing/2014/main" id="{F5E90FC2-5767-9293-0A44-339BD7BECEA6}"/>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31695" y="4110733"/>
            <a:ext cx="293530" cy="293530"/>
          </a:xfrm>
          <a:prstGeom prst="rect">
            <a:avLst/>
          </a:prstGeom>
        </p:spPr>
      </p:pic>
      <p:pic>
        <p:nvPicPr>
          <p:cNvPr id="40" name="Graphic 39">
            <a:extLst>
              <a:ext uri="{FF2B5EF4-FFF2-40B4-BE49-F238E27FC236}">
                <a16:creationId xmlns:a16="http://schemas.microsoft.com/office/drawing/2014/main" id="{2E68B2FB-E59F-EFD5-E5E5-D1E619D99C9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31695" y="3141444"/>
            <a:ext cx="293530" cy="293530"/>
          </a:xfrm>
          <a:prstGeom prst="rect">
            <a:avLst/>
          </a:prstGeom>
        </p:spPr>
      </p:pic>
      <p:sp>
        <p:nvSpPr>
          <p:cNvPr id="47" name="Rectangle 46">
            <a:extLst>
              <a:ext uri="{FF2B5EF4-FFF2-40B4-BE49-F238E27FC236}">
                <a16:creationId xmlns:a16="http://schemas.microsoft.com/office/drawing/2014/main" id="{9466C689-B737-A807-B0C1-0BC025589AB9}"/>
              </a:ext>
            </a:extLst>
          </p:cNvPr>
          <p:cNvSpPr>
            <a:spLocks/>
          </p:cNvSpPr>
          <p:nvPr userDrawn="1"/>
        </p:nvSpPr>
        <p:spPr>
          <a:xfrm>
            <a:off x="-3033" y="3582200"/>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9" name="TextBox 48">
            <a:extLst>
              <a:ext uri="{FF2B5EF4-FFF2-40B4-BE49-F238E27FC236}">
                <a16:creationId xmlns:a16="http://schemas.microsoft.com/office/drawing/2014/main" id="{795E5C4A-052F-E0F2-02B0-DB877D0008AB}"/>
              </a:ext>
            </a:extLst>
          </p:cNvPr>
          <p:cNvSpPr txBox="1">
            <a:spLocks/>
          </p:cNvSpPr>
          <p:nvPr userDrawn="1"/>
        </p:nvSpPr>
        <p:spPr>
          <a:xfrm>
            <a:off x="501510" y="3648561"/>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Best Practices</a:t>
            </a:r>
          </a:p>
        </p:txBody>
      </p:sp>
      <p:pic>
        <p:nvPicPr>
          <p:cNvPr id="51" name="Graphic 50">
            <a:extLst>
              <a:ext uri="{FF2B5EF4-FFF2-40B4-BE49-F238E27FC236}">
                <a16:creationId xmlns:a16="http://schemas.microsoft.com/office/drawing/2014/main" id="{820FAEB7-C01A-A7B2-12E1-0AA83B7BB917}"/>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28663" y="3640295"/>
            <a:ext cx="293530" cy="293530"/>
          </a:xfrm>
          <a:prstGeom prst="rect">
            <a:avLst/>
          </a:prstGeom>
        </p:spPr>
      </p:pic>
      <p:sp>
        <p:nvSpPr>
          <p:cNvPr id="41" name="Isosceles Triangle 40">
            <a:extLst>
              <a:ext uri="{FF2B5EF4-FFF2-40B4-BE49-F238E27FC236}">
                <a16:creationId xmlns:a16="http://schemas.microsoft.com/office/drawing/2014/main" id="{171F1638-A204-48E0-5C55-256719EB95F0}"/>
              </a:ext>
            </a:extLst>
          </p:cNvPr>
          <p:cNvSpPr>
            <a:spLocks/>
          </p:cNvSpPr>
          <p:nvPr userDrawn="1"/>
        </p:nvSpPr>
        <p:spPr>
          <a:xfrm rot="16200000">
            <a:off x="2311397" y="1313496"/>
            <a:ext cx="266698" cy="13970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44950"/>
              </a:solidFill>
            </a:endParaRPr>
          </a:p>
        </p:txBody>
      </p:sp>
      <p:sp>
        <p:nvSpPr>
          <p:cNvPr id="42" name="Rectangle 41">
            <a:extLst>
              <a:ext uri="{FF2B5EF4-FFF2-40B4-BE49-F238E27FC236}">
                <a16:creationId xmlns:a16="http://schemas.microsoft.com/office/drawing/2014/main" id="{60239B23-F587-4D02-2E4E-CB43BCD545B1}"/>
              </a:ext>
            </a:extLst>
          </p:cNvPr>
          <p:cNvSpPr/>
          <p:nvPr userDrawn="1"/>
        </p:nvSpPr>
        <p:spPr>
          <a:xfrm>
            <a:off x="2514598" y="1179199"/>
            <a:ext cx="9677402" cy="5635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extLst>
      <p:ext uri="{BB962C8B-B14F-4D97-AF65-F5344CB8AC3E}">
        <p14:creationId xmlns:p14="http://schemas.microsoft.com/office/powerpoint/2010/main" val="854425856"/>
      </p:ext>
    </p:extLst>
  </p:cSld>
  <p:clrMap bg1="lt1" tx1="dk1" bg2="lt2" tx2="dk2" accent1="accent1" accent2="accent2" accent3="accent3" accent4="accent4" accent5="accent5" accent6="accent6" hlink="hlink" folHlink="folHlink"/>
  <p:sldLayoutIdLst>
    <p:sldLayoutId id="21474837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F186FE-70A8-D3D6-2436-DD196F325E93}"/>
              </a:ext>
            </a:extLst>
          </p:cNvPr>
          <p:cNvSpPr>
            <a:spLocks/>
          </p:cNvSpPr>
          <p:nvPr userDrawn="1"/>
        </p:nvSpPr>
        <p:spPr>
          <a:xfrm>
            <a:off x="0" y="1086186"/>
            <a:ext cx="2514600" cy="5771814"/>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41" name="TextBox 40">
            <a:extLst>
              <a:ext uri="{FF2B5EF4-FFF2-40B4-BE49-F238E27FC236}">
                <a16:creationId xmlns:a16="http://schemas.microsoft.com/office/drawing/2014/main" id="{43466483-B61B-AD52-789E-45198D7B96F5}"/>
              </a:ext>
            </a:extLst>
          </p:cNvPr>
          <p:cNvSpPr txBox="1">
            <a:spLocks/>
          </p:cNvSpPr>
          <p:nvPr userDrawn="1"/>
        </p:nvSpPr>
        <p:spPr>
          <a:xfrm>
            <a:off x="102474" y="6554623"/>
            <a:ext cx="23096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Do Not Distribute Without Consent. </a:t>
            </a:r>
          </a:p>
        </p:txBody>
      </p:sp>
      <p:sp>
        <p:nvSpPr>
          <p:cNvPr id="7" name="Rectangle 6">
            <a:extLst>
              <a:ext uri="{FF2B5EF4-FFF2-40B4-BE49-F238E27FC236}">
                <a16:creationId xmlns:a16="http://schemas.microsoft.com/office/drawing/2014/main" id="{6416A583-4E02-DFD1-CFA6-FF6D72207C0E}"/>
              </a:ext>
            </a:extLst>
          </p:cNvPr>
          <p:cNvSpPr/>
          <p:nvPr userDrawn="1"/>
        </p:nvSpPr>
        <p:spPr>
          <a:xfrm>
            <a:off x="0" y="1065867"/>
            <a:ext cx="12192000" cy="112619"/>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FCFEACBF-0C7F-EDCF-4504-4DA111279866}"/>
              </a:ext>
            </a:extLst>
          </p:cNvPr>
          <p:cNvPicPr>
            <a:picLocks noChangeAspect="1"/>
          </p:cNvPicPr>
          <p:nvPr userDrawn="1"/>
        </p:nvPicPr>
        <p:blipFill>
          <a:blip r:embed="rId3"/>
          <a:stretch>
            <a:fillRect/>
          </a:stretch>
        </p:blipFill>
        <p:spPr>
          <a:xfrm>
            <a:off x="10140950" y="323275"/>
            <a:ext cx="1664447" cy="458508"/>
          </a:xfrm>
          <a:prstGeom prst="rect">
            <a:avLst/>
          </a:prstGeom>
        </p:spPr>
      </p:pic>
      <p:sp>
        <p:nvSpPr>
          <p:cNvPr id="2" name="Rectangle 1">
            <a:extLst>
              <a:ext uri="{FF2B5EF4-FFF2-40B4-BE49-F238E27FC236}">
                <a16:creationId xmlns:a16="http://schemas.microsoft.com/office/drawing/2014/main" id="{A74CE443-59E2-3D39-BDF1-A67AECCB92B2}"/>
              </a:ext>
            </a:extLst>
          </p:cNvPr>
          <p:cNvSpPr>
            <a:spLocks/>
          </p:cNvSpPr>
          <p:nvPr userDrawn="1"/>
        </p:nvSpPr>
        <p:spPr>
          <a:xfrm>
            <a:off x="-1" y="117848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 name="TextBox 2">
            <a:extLst>
              <a:ext uri="{FF2B5EF4-FFF2-40B4-BE49-F238E27FC236}">
                <a16:creationId xmlns:a16="http://schemas.microsoft.com/office/drawing/2014/main" id="{D6CC3140-1395-583F-7CE1-6724BC6424E5}"/>
              </a:ext>
            </a:extLst>
          </p:cNvPr>
          <p:cNvSpPr txBox="1">
            <a:spLocks/>
          </p:cNvSpPr>
          <p:nvPr userDrawn="1"/>
        </p:nvSpPr>
        <p:spPr>
          <a:xfrm>
            <a:off x="504542" y="1248510"/>
            <a:ext cx="1830669" cy="276999"/>
          </a:xfrm>
          <a:prstGeom prst="rect">
            <a:avLst/>
          </a:prstGeom>
          <a:noFill/>
        </p:spPr>
        <p:txBody>
          <a:bodyPr wrap="square" rtlCol="0">
            <a:spAutoFit/>
          </a:bodyPr>
          <a:lstStyle/>
          <a:p>
            <a:r>
              <a:rPr lang="en-US" sz="1200" b="0" spc="20">
                <a:solidFill>
                  <a:srgbClr val="18A6D2"/>
                </a:solidFill>
              </a:rPr>
              <a:t>Learning Objectives</a:t>
            </a:r>
          </a:p>
        </p:txBody>
      </p:sp>
      <p:pic>
        <p:nvPicPr>
          <p:cNvPr id="4" name="Graphic 3" descr="Presentation with checklist with solid fill">
            <a:extLst>
              <a:ext uri="{FF2B5EF4-FFF2-40B4-BE49-F238E27FC236}">
                <a16:creationId xmlns:a16="http://schemas.microsoft.com/office/drawing/2014/main" id="{3B3B0703-7957-7CC5-7B6F-28952069A6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1695" y="1236583"/>
            <a:ext cx="293530" cy="293530"/>
          </a:xfrm>
          <a:prstGeom prst="rect">
            <a:avLst/>
          </a:prstGeom>
        </p:spPr>
      </p:pic>
      <p:sp>
        <p:nvSpPr>
          <p:cNvPr id="5" name="Rectangle 4">
            <a:extLst>
              <a:ext uri="{FF2B5EF4-FFF2-40B4-BE49-F238E27FC236}">
                <a16:creationId xmlns:a16="http://schemas.microsoft.com/office/drawing/2014/main" id="{E58D3E92-5DAB-9654-D03F-17F798F1B126}"/>
              </a:ext>
            </a:extLst>
          </p:cNvPr>
          <p:cNvSpPr>
            <a:spLocks/>
          </p:cNvSpPr>
          <p:nvPr userDrawn="1"/>
        </p:nvSpPr>
        <p:spPr>
          <a:xfrm>
            <a:off x="-1" y="213510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6" name="TextBox 5">
            <a:extLst>
              <a:ext uri="{FF2B5EF4-FFF2-40B4-BE49-F238E27FC236}">
                <a16:creationId xmlns:a16="http://schemas.microsoft.com/office/drawing/2014/main" id="{3C9542ED-4F70-5899-5F34-1995C544C272}"/>
              </a:ext>
            </a:extLst>
          </p:cNvPr>
          <p:cNvSpPr txBox="1">
            <a:spLocks/>
          </p:cNvSpPr>
          <p:nvPr userDrawn="1"/>
        </p:nvSpPr>
        <p:spPr>
          <a:xfrm>
            <a:off x="504542" y="220146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Accessing PHI</a:t>
            </a:r>
          </a:p>
        </p:txBody>
      </p:sp>
      <p:sp>
        <p:nvSpPr>
          <p:cNvPr id="8" name="Rectangle 7">
            <a:extLst>
              <a:ext uri="{FF2B5EF4-FFF2-40B4-BE49-F238E27FC236}">
                <a16:creationId xmlns:a16="http://schemas.microsoft.com/office/drawing/2014/main" id="{F8E7D994-6FC5-8FED-5C2E-1F00A5A597A8}"/>
              </a:ext>
            </a:extLst>
          </p:cNvPr>
          <p:cNvSpPr>
            <a:spLocks/>
          </p:cNvSpPr>
          <p:nvPr userDrawn="1"/>
        </p:nvSpPr>
        <p:spPr>
          <a:xfrm>
            <a:off x="-1" y="165679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10" name="TextBox 9">
            <a:extLst>
              <a:ext uri="{FF2B5EF4-FFF2-40B4-BE49-F238E27FC236}">
                <a16:creationId xmlns:a16="http://schemas.microsoft.com/office/drawing/2014/main" id="{62C5AA76-13DA-BFA5-01F2-CFFC7C5CF4B0}"/>
              </a:ext>
            </a:extLst>
          </p:cNvPr>
          <p:cNvSpPr txBox="1">
            <a:spLocks/>
          </p:cNvSpPr>
          <p:nvPr userDrawn="1"/>
        </p:nvSpPr>
        <p:spPr>
          <a:xfrm>
            <a:off x="504542" y="172315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PHI Overview</a:t>
            </a:r>
          </a:p>
        </p:txBody>
      </p:sp>
      <p:pic>
        <p:nvPicPr>
          <p:cNvPr id="12" name="Graphic 11" descr="Lightbulb and gear with solid fill">
            <a:extLst>
              <a:ext uri="{FF2B5EF4-FFF2-40B4-BE49-F238E27FC236}">
                <a16:creationId xmlns:a16="http://schemas.microsoft.com/office/drawing/2014/main" id="{40E7CB9D-3750-BB26-222F-00FF375F10A7}"/>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31695" y="1714893"/>
            <a:ext cx="293530" cy="293530"/>
          </a:xfrm>
          <a:prstGeom prst="rect">
            <a:avLst/>
          </a:prstGeom>
        </p:spPr>
      </p:pic>
      <p:sp>
        <p:nvSpPr>
          <p:cNvPr id="13" name="Rectangle 12">
            <a:extLst>
              <a:ext uri="{FF2B5EF4-FFF2-40B4-BE49-F238E27FC236}">
                <a16:creationId xmlns:a16="http://schemas.microsoft.com/office/drawing/2014/main" id="{B89ED2DB-1A4C-A82E-EC48-C040B3CCCD53}"/>
              </a:ext>
            </a:extLst>
          </p:cNvPr>
          <p:cNvSpPr>
            <a:spLocks/>
          </p:cNvSpPr>
          <p:nvPr userDrawn="1"/>
        </p:nvSpPr>
        <p:spPr>
          <a:xfrm>
            <a:off x="-1" y="261341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15" name="TextBox 14">
            <a:extLst>
              <a:ext uri="{FF2B5EF4-FFF2-40B4-BE49-F238E27FC236}">
                <a16:creationId xmlns:a16="http://schemas.microsoft.com/office/drawing/2014/main" id="{771D1C98-EED0-2A4B-0BF6-82C4C7BB8571}"/>
              </a:ext>
            </a:extLst>
          </p:cNvPr>
          <p:cNvSpPr txBox="1">
            <a:spLocks/>
          </p:cNvSpPr>
          <p:nvPr userDrawn="1"/>
        </p:nvSpPr>
        <p:spPr>
          <a:xfrm>
            <a:off x="504542" y="267977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Common Pitfalls</a:t>
            </a:r>
          </a:p>
        </p:txBody>
      </p:sp>
      <p:pic>
        <p:nvPicPr>
          <p:cNvPr id="19" name="Graphic 18" descr="Key with solid fill">
            <a:extLst>
              <a:ext uri="{FF2B5EF4-FFF2-40B4-BE49-F238E27FC236}">
                <a16:creationId xmlns:a16="http://schemas.microsoft.com/office/drawing/2014/main" id="{DCF001BC-8BCF-6059-C38C-9F8F2EE3725F}"/>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31695" y="2201469"/>
            <a:ext cx="293530" cy="293530"/>
          </a:xfrm>
          <a:prstGeom prst="rect">
            <a:avLst/>
          </a:prstGeom>
        </p:spPr>
      </p:pic>
      <p:sp>
        <p:nvSpPr>
          <p:cNvPr id="21" name="Rectangle 20">
            <a:extLst>
              <a:ext uri="{FF2B5EF4-FFF2-40B4-BE49-F238E27FC236}">
                <a16:creationId xmlns:a16="http://schemas.microsoft.com/office/drawing/2014/main" id="{F27D80CE-E25F-F49A-382C-99E56C731E3E}"/>
              </a:ext>
            </a:extLst>
          </p:cNvPr>
          <p:cNvSpPr>
            <a:spLocks/>
          </p:cNvSpPr>
          <p:nvPr userDrawn="1"/>
        </p:nvSpPr>
        <p:spPr>
          <a:xfrm>
            <a:off x="-1" y="453094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2" name="TextBox 21">
            <a:extLst>
              <a:ext uri="{FF2B5EF4-FFF2-40B4-BE49-F238E27FC236}">
                <a16:creationId xmlns:a16="http://schemas.microsoft.com/office/drawing/2014/main" id="{042B6542-533C-C588-37BD-CB6029297C3F}"/>
              </a:ext>
            </a:extLst>
          </p:cNvPr>
          <p:cNvSpPr txBox="1">
            <a:spLocks/>
          </p:cNvSpPr>
          <p:nvPr userDrawn="1"/>
        </p:nvSpPr>
        <p:spPr>
          <a:xfrm>
            <a:off x="504542" y="4597309"/>
            <a:ext cx="1930108"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Recap &amp; Key Takeaways</a:t>
            </a:r>
          </a:p>
        </p:txBody>
      </p:sp>
      <p:pic>
        <p:nvPicPr>
          <p:cNvPr id="23" name="Graphic 22" descr="Beginning with solid fill">
            <a:extLst>
              <a:ext uri="{FF2B5EF4-FFF2-40B4-BE49-F238E27FC236}">
                <a16:creationId xmlns:a16="http://schemas.microsoft.com/office/drawing/2014/main" id="{CE4D8519-A4C5-0B85-4753-051A82310EBB}"/>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31695" y="4589043"/>
            <a:ext cx="293530" cy="293530"/>
          </a:xfrm>
          <a:prstGeom prst="rect">
            <a:avLst/>
          </a:prstGeom>
        </p:spPr>
      </p:pic>
      <p:pic>
        <p:nvPicPr>
          <p:cNvPr id="29" name="Graphic 28" descr="Thumbs Down with solid fill">
            <a:extLst>
              <a:ext uri="{FF2B5EF4-FFF2-40B4-BE49-F238E27FC236}">
                <a16:creationId xmlns:a16="http://schemas.microsoft.com/office/drawing/2014/main" id="{00BF2517-C384-02DA-7CC3-C80CB4061AED}"/>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31695" y="2690990"/>
            <a:ext cx="293530" cy="293530"/>
          </a:xfrm>
          <a:prstGeom prst="rect">
            <a:avLst/>
          </a:prstGeom>
        </p:spPr>
      </p:pic>
      <p:sp>
        <p:nvSpPr>
          <p:cNvPr id="36" name="Rectangle 35">
            <a:extLst>
              <a:ext uri="{FF2B5EF4-FFF2-40B4-BE49-F238E27FC236}">
                <a16:creationId xmlns:a16="http://schemas.microsoft.com/office/drawing/2014/main" id="{E0F6F3A0-192B-FA9C-9AE5-DF7E97DD1B88}"/>
              </a:ext>
            </a:extLst>
          </p:cNvPr>
          <p:cNvSpPr>
            <a:spLocks/>
          </p:cNvSpPr>
          <p:nvPr userDrawn="1"/>
        </p:nvSpPr>
        <p:spPr>
          <a:xfrm>
            <a:off x="-1" y="309172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8" name="TextBox 37">
            <a:extLst>
              <a:ext uri="{FF2B5EF4-FFF2-40B4-BE49-F238E27FC236}">
                <a16:creationId xmlns:a16="http://schemas.microsoft.com/office/drawing/2014/main" id="{3265356C-325A-43EA-C0AB-8F24CE298E5C}"/>
              </a:ext>
            </a:extLst>
          </p:cNvPr>
          <p:cNvSpPr txBox="1">
            <a:spLocks/>
          </p:cNvSpPr>
          <p:nvPr userDrawn="1"/>
        </p:nvSpPr>
        <p:spPr>
          <a:xfrm>
            <a:off x="504542" y="315808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Violations</a:t>
            </a:r>
          </a:p>
        </p:txBody>
      </p:sp>
      <p:sp>
        <p:nvSpPr>
          <p:cNvPr id="39" name="Rectangle 38">
            <a:extLst>
              <a:ext uri="{FF2B5EF4-FFF2-40B4-BE49-F238E27FC236}">
                <a16:creationId xmlns:a16="http://schemas.microsoft.com/office/drawing/2014/main" id="{21B5D3E2-0448-6040-6755-AB4C989AB0A4}"/>
              </a:ext>
            </a:extLst>
          </p:cNvPr>
          <p:cNvSpPr>
            <a:spLocks/>
          </p:cNvSpPr>
          <p:nvPr userDrawn="1"/>
        </p:nvSpPr>
        <p:spPr>
          <a:xfrm>
            <a:off x="-1" y="405263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0" name="TextBox 39">
            <a:extLst>
              <a:ext uri="{FF2B5EF4-FFF2-40B4-BE49-F238E27FC236}">
                <a16:creationId xmlns:a16="http://schemas.microsoft.com/office/drawing/2014/main" id="{AB22D266-3412-9DCB-929F-A118EAA19542}"/>
              </a:ext>
            </a:extLst>
          </p:cNvPr>
          <p:cNvSpPr txBox="1">
            <a:spLocks/>
          </p:cNvSpPr>
          <p:nvPr userDrawn="1"/>
        </p:nvSpPr>
        <p:spPr>
          <a:xfrm>
            <a:off x="504542" y="411899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Scenarios</a:t>
            </a:r>
          </a:p>
        </p:txBody>
      </p:sp>
      <p:pic>
        <p:nvPicPr>
          <p:cNvPr id="44" name="Graphic 43">
            <a:extLst>
              <a:ext uri="{FF2B5EF4-FFF2-40B4-BE49-F238E27FC236}">
                <a16:creationId xmlns:a16="http://schemas.microsoft.com/office/drawing/2014/main" id="{C7ADCDD1-3A8D-4933-66AB-34D64187E8A1}"/>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31695" y="4110733"/>
            <a:ext cx="293530" cy="293530"/>
          </a:xfrm>
          <a:prstGeom prst="rect">
            <a:avLst/>
          </a:prstGeom>
        </p:spPr>
      </p:pic>
      <p:pic>
        <p:nvPicPr>
          <p:cNvPr id="45" name="Graphic 44">
            <a:extLst>
              <a:ext uri="{FF2B5EF4-FFF2-40B4-BE49-F238E27FC236}">
                <a16:creationId xmlns:a16="http://schemas.microsoft.com/office/drawing/2014/main" id="{3DB5BC9E-B4E5-2641-3B88-F829D83BA312}"/>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31695" y="3141444"/>
            <a:ext cx="293530" cy="293530"/>
          </a:xfrm>
          <a:prstGeom prst="rect">
            <a:avLst/>
          </a:prstGeom>
        </p:spPr>
      </p:pic>
      <p:sp>
        <p:nvSpPr>
          <p:cNvPr id="47" name="Rectangle 46">
            <a:extLst>
              <a:ext uri="{FF2B5EF4-FFF2-40B4-BE49-F238E27FC236}">
                <a16:creationId xmlns:a16="http://schemas.microsoft.com/office/drawing/2014/main" id="{53C6A286-774A-57F6-637D-C6FB40141E66}"/>
              </a:ext>
            </a:extLst>
          </p:cNvPr>
          <p:cNvSpPr>
            <a:spLocks/>
          </p:cNvSpPr>
          <p:nvPr userDrawn="1"/>
        </p:nvSpPr>
        <p:spPr>
          <a:xfrm>
            <a:off x="-3033" y="3582200"/>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9" name="TextBox 48">
            <a:extLst>
              <a:ext uri="{FF2B5EF4-FFF2-40B4-BE49-F238E27FC236}">
                <a16:creationId xmlns:a16="http://schemas.microsoft.com/office/drawing/2014/main" id="{2513BB00-7D1D-00AE-46AF-2AB6EC17B000}"/>
              </a:ext>
            </a:extLst>
          </p:cNvPr>
          <p:cNvSpPr txBox="1">
            <a:spLocks/>
          </p:cNvSpPr>
          <p:nvPr userDrawn="1"/>
        </p:nvSpPr>
        <p:spPr>
          <a:xfrm>
            <a:off x="501510" y="3648561"/>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Best Practices</a:t>
            </a:r>
          </a:p>
        </p:txBody>
      </p:sp>
      <p:pic>
        <p:nvPicPr>
          <p:cNvPr id="51" name="Graphic 50">
            <a:extLst>
              <a:ext uri="{FF2B5EF4-FFF2-40B4-BE49-F238E27FC236}">
                <a16:creationId xmlns:a16="http://schemas.microsoft.com/office/drawing/2014/main" id="{9363CE61-5474-E13F-0045-D218CEB9E7E2}"/>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28663" y="3640295"/>
            <a:ext cx="293530" cy="293530"/>
          </a:xfrm>
          <a:prstGeom prst="rect">
            <a:avLst/>
          </a:prstGeom>
        </p:spPr>
      </p:pic>
      <p:sp>
        <p:nvSpPr>
          <p:cNvPr id="25" name="Isosceles Triangle 24">
            <a:extLst>
              <a:ext uri="{FF2B5EF4-FFF2-40B4-BE49-F238E27FC236}">
                <a16:creationId xmlns:a16="http://schemas.microsoft.com/office/drawing/2014/main" id="{F7DC48BE-61DE-36F5-547D-0BDAD154DF94}"/>
              </a:ext>
            </a:extLst>
          </p:cNvPr>
          <p:cNvSpPr>
            <a:spLocks/>
          </p:cNvSpPr>
          <p:nvPr userDrawn="1"/>
        </p:nvSpPr>
        <p:spPr>
          <a:xfrm rot="16200000">
            <a:off x="2311397" y="1794524"/>
            <a:ext cx="266698" cy="13970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44950"/>
              </a:solidFill>
            </a:endParaRPr>
          </a:p>
        </p:txBody>
      </p:sp>
      <p:sp>
        <p:nvSpPr>
          <p:cNvPr id="42" name="Rectangle 41">
            <a:extLst>
              <a:ext uri="{FF2B5EF4-FFF2-40B4-BE49-F238E27FC236}">
                <a16:creationId xmlns:a16="http://schemas.microsoft.com/office/drawing/2014/main" id="{60239B23-F587-4D02-2E4E-CB43BCD545B1}"/>
              </a:ext>
            </a:extLst>
          </p:cNvPr>
          <p:cNvSpPr/>
          <p:nvPr userDrawn="1"/>
        </p:nvSpPr>
        <p:spPr>
          <a:xfrm>
            <a:off x="2514598" y="1179199"/>
            <a:ext cx="9677402" cy="5635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extLst>
      <p:ext uri="{BB962C8B-B14F-4D97-AF65-F5344CB8AC3E}">
        <p14:creationId xmlns:p14="http://schemas.microsoft.com/office/powerpoint/2010/main" val="4028307108"/>
      </p:ext>
    </p:extLst>
  </p:cSld>
  <p:clrMap bg1="lt1" tx1="dk1" bg2="lt2" tx2="dk2" accent1="accent1" accent2="accent2" accent3="accent3" accent4="accent4" accent5="accent5" accent6="accent6" hlink="hlink" folHlink="folHlink"/>
  <p:sldLayoutIdLst>
    <p:sldLayoutId id="21474837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16A583-4E02-DFD1-CFA6-FF6D72207C0E}"/>
              </a:ext>
            </a:extLst>
          </p:cNvPr>
          <p:cNvSpPr/>
          <p:nvPr userDrawn="1"/>
        </p:nvSpPr>
        <p:spPr>
          <a:xfrm>
            <a:off x="0" y="1065867"/>
            <a:ext cx="12192000" cy="112619"/>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88F78-93FF-0C24-2456-402F405499E9}"/>
              </a:ext>
            </a:extLst>
          </p:cNvPr>
          <p:cNvSpPr/>
          <p:nvPr userDrawn="1"/>
        </p:nvSpPr>
        <p:spPr>
          <a:xfrm>
            <a:off x="0" y="1"/>
            <a:ext cx="12192000" cy="106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800" b="1">
                <a:solidFill>
                  <a:schemeClr val="accent1"/>
                </a:solidFill>
              </a:rPr>
              <a:t>   </a:t>
            </a:r>
            <a:endParaRPr lang="en-US" sz="3600" b="1">
              <a:solidFill>
                <a:srgbClr val="06606A"/>
              </a:solidFill>
            </a:endParaRPr>
          </a:p>
        </p:txBody>
      </p:sp>
      <p:pic>
        <p:nvPicPr>
          <p:cNvPr id="43" name="Picture 42">
            <a:extLst>
              <a:ext uri="{FF2B5EF4-FFF2-40B4-BE49-F238E27FC236}">
                <a16:creationId xmlns:a16="http://schemas.microsoft.com/office/drawing/2014/main" id="{FCFEACBF-0C7F-EDCF-4504-4DA111279866}"/>
              </a:ext>
            </a:extLst>
          </p:cNvPr>
          <p:cNvPicPr>
            <a:picLocks noChangeAspect="1"/>
          </p:cNvPicPr>
          <p:nvPr userDrawn="1"/>
        </p:nvPicPr>
        <p:blipFill>
          <a:blip r:embed="rId3"/>
          <a:stretch>
            <a:fillRect/>
          </a:stretch>
        </p:blipFill>
        <p:spPr>
          <a:xfrm>
            <a:off x="10140950" y="323275"/>
            <a:ext cx="1664447" cy="458508"/>
          </a:xfrm>
          <a:prstGeom prst="rect">
            <a:avLst/>
          </a:prstGeom>
        </p:spPr>
      </p:pic>
      <p:sp>
        <p:nvSpPr>
          <p:cNvPr id="2" name="Rectangle 1">
            <a:extLst>
              <a:ext uri="{FF2B5EF4-FFF2-40B4-BE49-F238E27FC236}">
                <a16:creationId xmlns:a16="http://schemas.microsoft.com/office/drawing/2014/main" id="{658B75BF-C8CD-B946-B191-6CA659121EE7}"/>
              </a:ext>
            </a:extLst>
          </p:cNvPr>
          <p:cNvSpPr>
            <a:spLocks/>
          </p:cNvSpPr>
          <p:nvPr userDrawn="1"/>
        </p:nvSpPr>
        <p:spPr>
          <a:xfrm>
            <a:off x="0" y="1086186"/>
            <a:ext cx="2514600" cy="5771814"/>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68" name="TextBox 67">
            <a:extLst>
              <a:ext uri="{FF2B5EF4-FFF2-40B4-BE49-F238E27FC236}">
                <a16:creationId xmlns:a16="http://schemas.microsoft.com/office/drawing/2014/main" id="{B7FE23B9-D952-ACEE-1E17-F8EF9401B0C4}"/>
              </a:ext>
            </a:extLst>
          </p:cNvPr>
          <p:cNvSpPr txBox="1">
            <a:spLocks/>
          </p:cNvSpPr>
          <p:nvPr userDrawn="1"/>
        </p:nvSpPr>
        <p:spPr>
          <a:xfrm>
            <a:off x="102474" y="6554623"/>
            <a:ext cx="23096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Do Not Distribute Without Consent. </a:t>
            </a:r>
          </a:p>
        </p:txBody>
      </p:sp>
      <p:sp>
        <p:nvSpPr>
          <p:cNvPr id="3" name="Rectangle 2">
            <a:extLst>
              <a:ext uri="{FF2B5EF4-FFF2-40B4-BE49-F238E27FC236}">
                <a16:creationId xmlns:a16="http://schemas.microsoft.com/office/drawing/2014/main" id="{F18B7569-2B22-F5AF-AE13-569D8E093627}"/>
              </a:ext>
            </a:extLst>
          </p:cNvPr>
          <p:cNvSpPr>
            <a:spLocks/>
          </p:cNvSpPr>
          <p:nvPr userDrawn="1"/>
        </p:nvSpPr>
        <p:spPr>
          <a:xfrm>
            <a:off x="-1" y="117848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 name="TextBox 3">
            <a:extLst>
              <a:ext uri="{FF2B5EF4-FFF2-40B4-BE49-F238E27FC236}">
                <a16:creationId xmlns:a16="http://schemas.microsoft.com/office/drawing/2014/main" id="{69461ED4-C854-DAD2-FEE0-6524E22BC7D1}"/>
              </a:ext>
            </a:extLst>
          </p:cNvPr>
          <p:cNvSpPr txBox="1">
            <a:spLocks/>
          </p:cNvSpPr>
          <p:nvPr userDrawn="1"/>
        </p:nvSpPr>
        <p:spPr>
          <a:xfrm>
            <a:off x="504542" y="1248510"/>
            <a:ext cx="1830669" cy="276999"/>
          </a:xfrm>
          <a:prstGeom prst="rect">
            <a:avLst/>
          </a:prstGeom>
          <a:noFill/>
        </p:spPr>
        <p:txBody>
          <a:bodyPr wrap="square" rtlCol="0">
            <a:spAutoFit/>
          </a:bodyPr>
          <a:lstStyle/>
          <a:p>
            <a:r>
              <a:rPr lang="en-US" sz="1200" b="0" spc="20">
                <a:solidFill>
                  <a:srgbClr val="18A6D2"/>
                </a:solidFill>
              </a:rPr>
              <a:t>Learning Objectives</a:t>
            </a:r>
          </a:p>
        </p:txBody>
      </p:sp>
      <p:pic>
        <p:nvPicPr>
          <p:cNvPr id="5" name="Graphic 4" descr="Presentation with checklist with solid fill">
            <a:extLst>
              <a:ext uri="{FF2B5EF4-FFF2-40B4-BE49-F238E27FC236}">
                <a16:creationId xmlns:a16="http://schemas.microsoft.com/office/drawing/2014/main" id="{6F0DF3A2-2D45-BF3D-C82B-53544DD2EB3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1695" y="1236583"/>
            <a:ext cx="293530" cy="293530"/>
          </a:xfrm>
          <a:prstGeom prst="rect">
            <a:avLst/>
          </a:prstGeom>
        </p:spPr>
      </p:pic>
      <p:sp>
        <p:nvSpPr>
          <p:cNvPr id="6" name="Rectangle 5">
            <a:extLst>
              <a:ext uri="{FF2B5EF4-FFF2-40B4-BE49-F238E27FC236}">
                <a16:creationId xmlns:a16="http://schemas.microsoft.com/office/drawing/2014/main" id="{AECE7870-2DF9-4A9A-5DEC-CCA857F0666A}"/>
              </a:ext>
            </a:extLst>
          </p:cNvPr>
          <p:cNvSpPr>
            <a:spLocks/>
          </p:cNvSpPr>
          <p:nvPr userDrawn="1"/>
        </p:nvSpPr>
        <p:spPr>
          <a:xfrm>
            <a:off x="-1" y="213510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18" name="TextBox 17">
            <a:extLst>
              <a:ext uri="{FF2B5EF4-FFF2-40B4-BE49-F238E27FC236}">
                <a16:creationId xmlns:a16="http://schemas.microsoft.com/office/drawing/2014/main" id="{5AF5863B-F836-0636-783D-CCB9E19D2895}"/>
              </a:ext>
            </a:extLst>
          </p:cNvPr>
          <p:cNvSpPr txBox="1">
            <a:spLocks/>
          </p:cNvSpPr>
          <p:nvPr userDrawn="1"/>
        </p:nvSpPr>
        <p:spPr>
          <a:xfrm>
            <a:off x="504542" y="220146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Accessing PHI</a:t>
            </a:r>
          </a:p>
        </p:txBody>
      </p:sp>
      <p:sp>
        <p:nvSpPr>
          <p:cNvPr id="20" name="Rectangle 19">
            <a:extLst>
              <a:ext uri="{FF2B5EF4-FFF2-40B4-BE49-F238E27FC236}">
                <a16:creationId xmlns:a16="http://schemas.microsoft.com/office/drawing/2014/main" id="{809713DA-D62B-9DCF-75C4-8EFBD2FE6106}"/>
              </a:ext>
            </a:extLst>
          </p:cNvPr>
          <p:cNvSpPr>
            <a:spLocks/>
          </p:cNvSpPr>
          <p:nvPr userDrawn="1"/>
        </p:nvSpPr>
        <p:spPr>
          <a:xfrm>
            <a:off x="-1" y="165679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2" name="TextBox 21">
            <a:extLst>
              <a:ext uri="{FF2B5EF4-FFF2-40B4-BE49-F238E27FC236}">
                <a16:creationId xmlns:a16="http://schemas.microsoft.com/office/drawing/2014/main" id="{279D8184-8577-02D8-2193-2C440CA06454}"/>
              </a:ext>
            </a:extLst>
          </p:cNvPr>
          <p:cNvSpPr txBox="1">
            <a:spLocks/>
          </p:cNvSpPr>
          <p:nvPr userDrawn="1"/>
        </p:nvSpPr>
        <p:spPr>
          <a:xfrm>
            <a:off x="504542" y="172315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PHI Overview</a:t>
            </a:r>
          </a:p>
        </p:txBody>
      </p:sp>
      <p:pic>
        <p:nvPicPr>
          <p:cNvPr id="23" name="Graphic 22" descr="Lightbulb and gear with solid fill">
            <a:extLst>
              <a:ext uri="{FF2B5EF4-FFF2-40B4-BE49-F238E27FC236}">
                <a16:creationId xmlns:a16="http://schemas.microsoft.com/office/drawing/2014/main" id="{EDB6B019-43C7-BCD9-33F1-93B29F5A8531}"/>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31695" y="1714893"/>
            <a:ext cx="293530" cy="293530"/>
          </a:xfrm>
          <a:prstGeom prst="rect">
            <a:avLst/>
          </a:prstGeom>
        </p:spPr>
      </p:pic>
      <p:sp>
        <p:nvSpPr>
          <p:cNvPr id="24" name="Rectangle 23">
            <a:extLst>
              <a:ext uri="{FF2B5EF4-FFF2-40B4-BE49-F238E27FC236}">
                <a16:creationId xmlns:a16="http://schemas.microsoft.com/office/drawing/2014/main" id="{71E69782-15E1-1D0D-5FB2-818737821AE5}"/>
              </a:ext>
            </a:extLst>
          </p:cNvPr>
          <p:cNvSpPr>
            <a:spLocks/>
          </p:cNvSpPr>
          <p:nvPr userDrawn="1"/>
        </p:nvSpPr>
        <p:spPr>
          <a:xfrm>
            <a:off x="-1" y="261341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5" name="TextBox 24">
            <a:extLst>
              <a:ext uri="{FF2B5EF4-FFF2-40B4-BE49-F238E27FC236}">
                <a16:creationId xmlns:a16="http://schemas.microsoft.com/office/drawing/2014/main" id="{4C340B05-28CD-0492-C975-397B8C900560}"/>
              </a:ext>
            </a:extLst>
          </p:cNvPr>
          <p:cNvSpPr txBox="1">
            <a:spLocks/>
          </p:cNvSpPr>
          <p:nvPr userDrawn="1"/>
        </p:nvSpPr>
        <p:spPr>
          <a:xfrm>
            <a:off x="504542" y="267977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Common Pitfalls</a:t>
            </a:r>
          </a:p>
        </p:txBody>
      </p:sp>
      <p:pic>
        <p:nvPicPr>
          <p:cNvPr id="28" name="Graphic 27" descr="Key with solid fill">
            <a:extLst>
              <a:ext uri="{FF2B5EF4-FFF2-40B4-BE49-F238E27FC236}">
                <a16:creationId xmlns:a16="http://schemas.microsoft.com/office/drawing/2014/main" id="{AA12A295-A1FF-B11E-7D14-B3640E0B1818}"/>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31695" y="2201469"/>
            <a:ext cx="293530" cy="293530"/>
          </a:xfrm>
          <a:prstGeom prst="rect">
            <a:avLst/>
          </a:prstGeom>
        </p:spPr>
      </p:pic>
      <p:sp>
        <p:nvSpPr>
          <p:cNvPr id="29" name="Rectangle 28">
            <a:extLst>
              <a:ext uri="{FF2B5EF4-FFF2-40B4-BE49-F238E27FC236}">
                <a16:creationId xmlns:a16="http://schemas.microsoft.com/office/drawing/2014/main" id="{867F8BBE-4B1E-5A02-87DA-793C93EE2DE0}"/>
              </a:ext>
            </a:extLst>
          </p:cNvPr>
          <p:cNvSpPr>
            <a:spLocks/>
          </p:cNvSpPr>
          <p:nvPr userDrawn="1"/>
        </p:nvSpPr>
        <p:spPr>
          <a:xfrm>
            <a:off x="-1" y="453094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4" name="TextBox 33">
            <a:extLst>
              <a:ext uri="{FF2B5EF4-FFF2-40B4-BE49-F238E27FC236}">
                <a16:creationId xmlns:a16="http://schemas.microsoft.com/office/drawing/2014/main" id="{E0838EC8-6CC9-726C-1ED1-3403368AD6AD}"/>
              </a:ext>
            </a:extLst>
          </p:cNvPr>
          <p:cNvSpPr txBox="1">
            <a:spLocks/>
          </p:cNvSpPr>
          <p:nvPr userDrawn="1"/>
        </p:nvSpPr>
        <p:spPr>
          <a:xfrm>
            <a:off x="504542" y="4597309"/>
            <a:ext cx="1930108"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Recap &amp; Key Takeaways</a:t>
            </a:r>
          </a:p>
        </p:txBody>
      </p:sp>
      <p:pic>
        <p:nvPicPr>
          <p:cNvPr id="35" name="Graphic 34" descr="Beginning with solid fill">
            <a:extLst>
              <a:ext uri="{FF2B5EF4-FFF2-40B4-BE49-F238E27FC236}">
                <a16:creationId xmlns:a16="http://schemas.microsoft.com/office/drawing/2014/main" id="{462AFB7F-3725-1E1C-7B70-3F34FE222D29}"/>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31695" y="4589043"/>
            <a:ext cx="293530" cy="293530"/>
          </a:xfrm>
          <a:prstGeom prst="rect">
            <a:avLst/>
          </a:prstGeom>
        </p:spPr>
      </p:pic>
      <p:pic>
        <p:nvPicPr>
          <p:cNvPr id="44" name="Graphic 43" descr="Thumbs Down with solid fill">
            <a:extLst>
              <a:ext uri="{FF2B5EF4-FFF2-40B4-BE49-F238E27FC236}">
                <a16:creationId xmlns:a16="http://schemas.microsoft.com/office/drawing/2014/main" id="{7663AC5D-E315-7056-CFC5-523495BB3C3D}"/>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31695" y="2690990"/>
            <a:ext cx="293530" cy="293530"/>
          </a:xfrm>
          <a:prstGeom prst="rect">
            <a:avLst/>
          </a:prstGeom>
        </p:spPr>
      </p:pic>
      <p:sp>
        <p:nvSpPr>
          <p:cNvPr id="48" name="Rectangle 47">
            <a:extLst>
              <a:ext uri="{FF2B5EF4-FFF2-40B4-BE49-F238E27FC236}">
                <a16:creationId xmlns:a16="http://schemas.microsoft.com/office/drawing/2014/main" id="{298CDCBF-EB0B-B9C9-AA21-374753A33BC6}"/>
              </a:ext>
            </a:extLst>
          </p:cNvPr>
          <p:cNvSpPr>
            <a:spLocks/>
          </p:cNvSpPr>
          <p:nvPr userDrawn="1"/>
        </p:nvSpPr>
        <p:spPr>
          <a:xfrm>
            <a:off x="-1" y="309172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9" name="TextBox 48">
            <a:extLst>
              <a:ext uri="{FF2B5EF4-FFF2-40B4-BE49-F238E27FC236}">
                <a16:creationId xmlns:a16="http://schemas.microsoft.com/office/drawing/2014/main" id="{3AC49668-560C-E4F3-47AD-C4F876BE1D54}"/>
              </a:ext>
            </a:extLst>
          </p:cNvPr>
          <p:cNvSpPr txBox="1">
            <a:spLocks/>
          </p:cNvSpPr>
          <p:nvPr userDrawn="1"/>
        </p:nvSpPr>
        <p:spPr>
          <a:xfrm>
            <a:off x="504542" y="315808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Violations</a:t>
            </a:r>
          </a:p>
        </p:txBody>
      </p:sp>
      <p:sp>
        <p:nvSpPr>
          <p:cNvPr id="50" name="Rectangle 49">
            <a:extLst>
              <a:ext uri="{FF2B5EF4-FFF2-40B4-BE49-F238E27FC236}">
                <a16:creationId xmlns:a16="http://schemas.microsoft.com/office/drawing/2014/main" id="{55C30752-E6C4-AF3A-ACE5-562D39BF64D1}"/>
              </a:ext>
            </a:extLst>
          </p:cNvPr>
          <p:cNvSpPr>
            <a:spLocks/>
          </p:cNvSpPr>
          <p:nvPr userDrawn="1"/>
        </p:nvSpPr>
        <p:spPr>
          <a:xfrm>
            <a:off x="-1" y="405263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1" name="TextBox 50">
            <a:extLst>
              <a:ext uri="{FF2B5EF4-FFF2-40B4-BE49-F238E27FC236}">
                <a16:creationId xmlns:a16="http://schemas.microsoft.com/office/drawing/2014/main" id="{5A3122B2-21D1-165B-9FD0-5D23D243CA1D}"/>
              </a:ext>
            </a:extLst>
          </p:cNvPr>
          <p:cNvSpPr txBox="1">
            <a:spLocks/>
          </p:cNvSpPr>
          <p:nvPr userDrawn="1"/>
        </p:nvSpPr>
        <p:spPr>
          <a:xfrm>
            <a:off x="504542" y="411899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Scenarios</a:t>
            </a:r>
          </a:p>
        </p:txBody>
      </p:sp>
      <p:pic>
        <p:nvPicPr>
          <p:cNvPr id="52" name="Graphic 51">
            <a:extLst>
              <a:ext uri="{FF2B5EF4-FFF2-40B4-BE49-F238E27FC236}">
                <a16:creationId xmlns:a16="http://schemas.microsoft.com/office/drawing/2014/main" id="{AEDD450E-94B1-2E11-AC02-F7B2FBCB65A8}"/>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31695" y="4110733"/>
            <a:ext cx="293530" cy="293530"/>
          </a:xfrm>
          <a:prstGeom prst="rect">
            <a:avLst/>
          </a:prstGeom>
        </p:spPr>
      </p:pic>
      <p:pic>
        <p:nvPicPr>
          <p:cNvPr id="53" name="Graphic 52">
            <a:extLst>
              <a:ext uri="{FF2B5EF4-FFF2-40B4-BE49-F238E27FC236}">
                <a16:creationId xmlns:a16="http://schemas.microsoft.com/office/drawing/2014/main" id="{258E11D0-EE49-00F6-C5FF-A31C752E63A8}"/>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31695" y="3141444"/>
            <a:ext cx="293530" cy="293530"/>
          </a:xfrm>
          <a:prstGeom prst="rect">
            <a:avLst/>
          </a:prstGeom>
        </p:spPr>
      </p:pic>
      <p:sp>
        <p:nvSpPr>
          <p:cNvPr id="54" name="Rectangle 53">
            <a:extLst>
              <a:ext uri="{FF2B5EF4-FFF2-40B4-BE49-F238E27FC236}">
                <a16:creationId xmlns:a16="http://schemas.microsoft.com/office/drawing/2014/main" id="{4D64851F-F650-8796-FC0A-02E3BFB6FB64}"/>
              </a:ext>
            </a:extLst>
          </p:cNvPr>
          <p:cNvSpPr>
            <a:spLocks/>
          </p:cNvSpPr>
          <p:nvPr userDrawn="1"/>
        </p:nvSpPr>
        <p:spPr>
          <a:xfrm>
            <a:off x="-3033" y="3582200"/>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6" name="TextBox 55">
            <a:extLst>
              <a:ext uri="{FF2B5EF4-FFF2-40B4-BE49-F238E27FC236}">
                <a16:creationId xmlns:a16="http://schemas.microsoft.com/office/drawing/2014/main" id="{E2EE9673-0A4B-EB8B-795B-15A1354AD43E}"/>
              </a:ext>
            </a:extLst>
          </p:cNvPr>
          <p:cNvSpPr txBox="1">
            <a:spLocks/>
          </p:cNvSpPr>
          <p:nvPr userDrawn="1"/>
        </p:nvSpPr>
        <p:spPr>
          <a:xfrm>
            <a:off x="501510" y="3648561"/>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Best Practices</a:t>
            </a:r>
          </a:p>
        </p:txBody>
      </p:sp>
      <p:pic>
        <p:nvPicPr>
          <p:cNvPr id="57" name="Graphic 56">
            <a:extLst>
              <a:ext uri="{FF2B5EF4-FFF2-40B4-BE49-F238E27FC236}">
                <a16:creationId xmlns:a16="http://schemas.microsoft.com/office/drawing/2014/main" id="{18D97485-E362-2E7D-48F3-21E0B0444982}"/>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28663" y="3640295"/>
            <a:ext cx="293530" cy="293530"/>
          </a:xfrm>
          <a:prstGeom prst="rect">
            <a:avLst/>
          </a:prstGeom>
        </p:spPr>
      </p:pic>
      <p:sp>
        <p:nvSpPr>
          <p:cNvPr id="55" name="Isosceles Triangle 54">
            <a:extLst>
              <a:ext uri="{FF2B5EF4-FFF2-40B4-BE49-F238E27FC236}">
                <a16:creationId xmlns:a16="http://schemas.microsoft.com/office/drawing/2014/main" id="{82B955BE-CB25-0FDE-169A-04A3A155038E}"/>
              </a:ext>
            </a:extLst>
          </p:cNvPr>
          <p:cNvSpPr>
            <a:spLocks/>
          </p:cNvSpPr>
          <p:nvPr userDrawn="1"/>
        </p:nvSpPr>
        <p:spPr>
          <a:xfrm rot="16200000">
            <a:off x="2311397" y="2270790"/>
            <a:ext cx="266698" cy="13970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44950"/>
              </a:solidFill>
            </a:endParaRPr>
          </a:p>
        </p:txBody>
      </p:sp>
      <p:sp>
        <p:nvSpPr>
          <p:cNvPr id="42" name="Rectangle 41">
            <a:extLst>
              <a:ext uri="{FF2B5EF4-FFF2-40B4-BE49-F238E27FC236}">
                <a16:creationId xmlns:a16="http://schemas.microsoft.com/office/drawing/2014/main" id="{60239B23-F587-4D02-2E4E-CB43BCD545B1}"/>
              </a:ext>
            </a:extLst>
          </p:cNvPr>
          <p:cNvSpPr/>
          <p:nvPr userDrawn="1"/>
        </p:nvSpPr>
        <p:spPr>
          <a:xfrm>
            <a:off x="2514598" y="1179199"/>
            <a:ext cx="9677402" cy="5635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extLst>
      <p:ext uri="{BB962C8B-B14F-4D97-AF65-F5344CB8AC3E}">
        <p14:creationId xmlns:p14="http://schemas.microsoft.com/office/powerpoint/2010/main" val="4173683768"/>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16A583-4E02-DFD1-CFA6-FF6D72207C0E}"/>
              </a:ext>
            </a:extLst>
          </p:cNvPr>
          <p:cNvSpPr/>
          <p:nvPr userDrawn="1"/>
        </p:nvSpPr>
        <p:spPr>
          <a:xfrm>
            <a:off x="0" y="1065867"/>
            <a:ext cx="12192000" cy="112619"/>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88F78-93FF-0C24-2456-402F405499E9}"/>
              </a:ext>
            </a:extLst>
          </p:cNvPr>
          <p:cNvSpPr/>
          <p:nvPr userDrawn="1"/>
        </p:nvSpPr>
        <p:spPr>
          <a:xfrm>
            <a:off x="0" y="1"/>
            <a:ext cx="12192000" cy="106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800" b="1">
                <a:solidFill>
                  <a:schemeClr val="accent1"/>
                </a:solidFill>
              </a:rPr>
              <a:t>   </a:t>
            </a:r>
            <a:endParaRPr lang="en-US" sz="3600" b="1">
              <a:solidFill>
                <a:srgbClr val="06606A"/>
              </a:solidFill>
            </a:endParaRPr>
          </a:p>
        </p:txBody>
      </p:sp>
      <p:pic>
        <p:nvPicPr>
          <p:cNvPr id="43" name="Picture 42">
            <a:extLst>
              <a:ext uri="{FF2B5EF4-FFF2-40B4-BE49-F238E27FC236}">
                <a16:creationId xmlns:a16="http://schemas.microsoft.com/office/drawing/2014/main" id="{FCFEACBF-0C7F-EDCF-4504-4DA111279866}"/>
              </a:ext>
            </a:extLst>
          </p:cNvPr>
          <p:cNvPicPr>
            <a:picLocks noChangeAspect="1"/>
          </p:cNvPicPr>
          <p:nvPr userDrawn="1"/>
        </p:nvPicPr>
        <p:blipFill>
          <a:blip r:embed="rId3"/>
          <a:stretch>
            <a:fillRect/>
          </a:stretch>
        </p:blipFill>
        <p:spPr>
          <a:xfrm>
            <a:off x="10140950" y="323275"/>
            <a:ext cx="1664447" cy="458508"/>
          </a:xfrm>
          <a:prstGeom prst="rect">
            <a:avLst/>
          </a:prstGeom>
        </p:spPr>
      </p:pic>
      <p:sp>
        <p:nvSpPr>
          <p:cNvPr id="2" name="Rectangle 1">
            <a:extLst>
              <a:ext uri="{FF2B5EF4-FFF2-40B4-BE49-F238E27FC236}">
                <a16:creationId xmlns:a16="http://schemas.microsoft.com/office/drawing/2014/main" id="{658B75BF-C8CD-B946-B191-6CA659121EE7}"/>
              </a:ext>
            </a:extLst>
          </p:cNvPr>
          <p:cNvSpPr>
            <a:spLocks/>
          </p:cNvSpPr>
          <p:nvPr userDrawn="1"/>
        </p:nvSpPr>
        <p:spPr>
          <a:xfrm>
            <a:off x="0" y="1086186"/>
            <a:ext cx="2514600" cy="5771814"/>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68" name="TextBox 67">
            <a:extLst>
              <a:ext uri="{FF2B5EF4-FFF2-40B4-BE49-F238E27FC236}">
                <a16:creationId xmlns:a16="http://schemas.microsoft.com/office/drawing/2014/main" id="{B7FE23B9-D952-ACEE-1E17-F8EF9401B0C4}"/>
              </a:ext>
            </a:extLst>
          </p:cNvPr>
          <p:cNvSpPr txBox="1">
            <a:spLocks/>
          </p:cNvSpPr>
          <p:nvPr userDrawn="1"/>
        </p:nvSpPr>
        <p:spPr>
          <a:xfrm>
            <a:off x="102474" y="6554623"/>
            <a:ext cx="23096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Do Not Distribute Without Consent. </a:t>
            </a:r>
          </a:p>
        </p:txBody>
      </p:sp>
      <p:sp>
        <p:nvSpPr>
          <p:cNvPr id="3" name="Rectangle 2">
            <a:extLst>
              <a:ext uri="{FF2B5EF4-FFF2-40B4-BE49-F238E27FC236}">
                <a16:creationId xmlns:a16="http://schemas.microsoft.com/office/drawing/2014/main" id="{21B8BA29-ADB8-D907-164C-FD62443AC75F}"/>
              </a:ext>
            </a:extLst>
          </p:cNvPr>
          <p:cNvSpPr>
            <a:spLocks/>
          </p:cNvSpPr>
          <p:nvPr userDrawn="1"/>
        </p:nvSpPr>
        <p:spPr>
          <a:xfrm>
            <a:off x="-1" y="117848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 name="TextBox 3">
            <a:extLst>
              <a:ext uri="{FF2B5EF4-FFF2-40B4-BE49-F238E27FC236}">
                <a16:creationId xmlns:a16="http://schemas.microsoft.com/office/drawing/2014/main" id="{B4778BEA-28E1-0AF0-AC11-13CD9ECC0FE6}"/>
              </a:ext>
            </a:extLst>
          </p:cNvPr>
          <p:cNvSpPr txBox="1">
            <a:spLocks/>
          </p:cNvSpPr>
          <p:nvPr userDrawn="1"/>
        </p:nvSpPr>
        <p:spPr>
          <a:xfrm>
            <a:off x="504542" y="1248510"/>
            <a:ext cx="1830669" cy="276999"/>
          </a:xfrm>
          <a:prstGeom prst="rect">
            <a:avLst/>
          </a:prstGeom>
          <a:noFill/>
        </p:spPr>
        <p:txBody>
          <a:bodyPr wrap="square" rtlCol="0">
            <a:spAutoFit/>
          </a:bodyPr>
          <a:lstStyle/>
          <a:p>
            <a:r>
              <a:rPr lang="en-US" sz="1200" b="0" spc="20">
                <a:solidFill>
                  <a:srgbClr val="18A6D2"/>
                </a:solidFill>
              </a:rPr>
              <a:t>Learning Objectives</a:t>
            </a:r>
          </a:p>
        </p:txBody>
      </p:sp>
      <p:pic>
        <p:nvPicPr>
          <p:cNvPr id="5" name="Graphic 4" descr="Presentation with checklist with solid fill">
            <a:extLst>
              <a:ext uri="{FF2B5EF4-FFF2-40B4-BE49-F238E27FC236}">
                <a16:creationId xmlns:a16="http://schemas.microsoft.com/office/drawing/2014/main" id="{384C201C-903D-5FB1-A5F6-AC761DC013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1695" y="1236583"/>
            <a:ext cx="293530" cy="293530"/>
          </a:xfrm>
          <a:prstGeom prst="rect">
            <a:avLst/>
          </a:prstGeom>
        </p:spPr>
      </p:pic>
      <p:sp>
        <p:nvSpPr>
          <p:cNvPr id="6" name="Rectangle 5">
            <a:extLst>
              <a:ext uri="{FF2B5EF4-FFF2-40B4-BE49-F238E27FC236}">
                <a16:creationId xmlns:a16="http://schemas.microsoft.com/office/drawing/2014/main" id="{9A0979C9-EDE8-D4A1-363B-F84315C6BEFE}"/>
              </a:ext>
            </a:extLst>
          </p:cNvPr>
          <p:cNvSpPr>
            <a:spLocks/>
          </p:cNvSpPr>
          <p:nvPr userDrawn="1"/>
        </p:nvSpPr>
        <p:spPr>
          <a:xfrm>
            <a:off x="-1" y="213510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18" name="TextBox 17">
            <a:extLst>
              <a:ext uri="{FF2B5EF4-FFF2-40B4-BE49-F238E27FC236}">
                <a16:creationId xmlns:a16="http://schemas.microsoft.com/office/drawing/2014/main" id="{25C4FE49-CE80-2834-8546-98A378F5D8A0}"/>
              </a:ext>
            </a:extLst>
          </p:cNvPr>
          <p:cNvSpPr txBox="1">
            <a:spLocks/>
          </p:cNvSpPr>
          <p:nvPr userDrawn="1"/>
        </p:nvSpPr>
        <p:spPr>
          <a:xfrm>
            <a:off x="504542" y="220146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Accessing PHI</a:t>
            </a:r>
          </a:p>
        </p:txBody>
      </p:sp>
      <p:sp>
        <p:nvSpPr>
          <p:cNvPr id="20" name="Rectangle 19">
            <a:extLst>
              <a:ext uri="{FF2B5EF4-FFF2-40B4-BE49-F238E27FC236}">
                <a16:creationId xmlns:a16="http://schemas.microsoft.com/office/drawing/2014/main" id="{7AF656F1-BF74-850E-3C61-11AD26645E59}"/>
              </a:ext>
            </a:extLst>
          </p:cNvPr>
          <p:cNvSpPr>
            <a:spLocks/>
          </p:cNvSpPr>
          <p:nvPr userDrawn="1"/>
        </p:nvSpPr>
        <p:spPr>
          <a:xfrm>
            <a:off x="-1" y="165679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2" name="TextBox 21">
            <a:extLst>
              <a:ext uri="{FF2B5EF4-FFF2-40B4-BE49-F238E27FC236}">
                <a16:creationId xmlns:a16="http://schemas.microsoft.com/office/drawing/2014/main" id="{DB5E3262-2DE3-563E-5EAA-F70810E58DA6}"/>
              </a:ext>
            </a:extLst>
          </p:cNvPr>
          <p:cNvSpPr txBox="1">
            <a:spLocks/>
          </p:cNvSpPr>
          <p:nvPr userDrawn="1"/>
        </p:nvSpPr>
        <p:spPr>
          <a:xfrm>
            <a:off x="504542" y="172315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PHI Overview</a:t>
            </a:r>
          </a:p>
        </p:txBody>
      </p:sp>
      <p:pic>
        <p:nvPicPr>
          <p:cNvPr id="23" name="Graphic 22" descr="Lightbulb and gear with solid fill">
            <a:extLst>
              <a:ext uri="{FF2B5EF4-FFF2-40B4-BE49-F238E27FC236}">
                <a16:creationId xmlns:a16="http://schemas.microsoft.com/office/drawing/2014/main" id="{B61779A6-CE68-00EF-D3D0-776993FE7BB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31695" y="1714893"/>
            <a:ext cx="293530" cy="293530"/>
          </a:xfrm>
          <a:prstGeom prst="rect">
            <a:avLst/>
          </a:prstGeom>
        </p:spPr>
      </p:pic>
      <p:sp>
        <p:nvSpPr>
          <p:cNvPr id="24" name="Rectangle 23">
            <a:extLst>
              <a:ext uri="{FF2B5EF4-FFF2-40B4-BE49-F238E27FC236}">
                <a16:creationId xmlns:a16="http://schemas.microsoft.com/office/drawing/2014/main" id="{DB906A77-1B30-4EC4-73A0-191A555AD963}"/>
              </a:ext>
            </a:extLst>
          </p:cNvPr>
          <p:cNvSpPr>
            <a:spLocks/>
          </p:cNvSpPr>
          <p:nvPr userDrawn="1"/>
        </p:nvSpPr>
        <p:spPr>
          <a:xfrm>
            <a:off x="-1" y="261341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28" name="TextBox 27">
            <a:extLst>
              <a:ext uri="{FF2B5EF4-FFF2-40B4-BE49-F238E27FC236}">
                <a16:creationId xmlns:a16="http://schemas.microsoft.com/office/drawing/2014/main" id="{DBDC0ED4-AF59-4F4F-2405-B4AFFDAFDB3D}"/>
              </a:ext>
            </a:extLst>
          </p:cNvPr>
          <p:cNvSpPr txBox="1">
            <a:spLocks/>
          </p:cNvSpPr>
          <p:nvPr userDrawn="1"/>
        </p:nvSpPr>
        <p:spPr>
          <a:xfrm>
            <a:off x="504542" y="267977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Common Pitfalls</a:t>
            </a:r>
          </a:p>
        </p:txBody>
      </p:sp>
      <p:pic>
        <p:nvPicPr>
          <p:cNvPr id="35" name="Graphic 34" descr="Key with solid fill">
            <a:extLst>
              <a:ext uri="{FF2B5EF4-FFF2-40B4-BE49-F238E27FC236}">
                <a16:creationId xmlns:a16="http://schemas.microsoft.com/office/drawing/2014/main" id="{4673F8C4-C0E7-7665-9E48-90643C8500F7}"/>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31695" y="2201469"/>
            <a:ext cx="293530" cy="293530"/>
          </a:xfrm>
          <a:prstGeom prst="rect">
            <a:avLst/>
          </a:prstGeom>
        </p:spPr>
      </p:pic>
      <p:sp>
        <p:nvSpPr>
          <p:cNvPr id="36" name="Rectangle 35">
            <a:extLst>
              <a:ext uri="{FF2B5EF4-FFF2-40B4-BE49-F238E27FC236}">
                <a16:creationId xmlns:a16="http://schemas.microsoft.com/office/drawing/2014/main" id="{99ACC25F-553E-38E1-2C63-EEF177DFD2CD}"/>
              </a:ext>
            </a:extLst>
          </p:cNvPr>
          <p:cNvSpPr>
            <a:spLocks/>
          </p:cNvSpPr>
          <p:nvPr userDrawn="1"/>
        </p:nvSpPr>
        <p:spPr>
          <a:xfrm>
            <a:off x="-1" y="453094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7" name="TextBox 36">
            <a:extLst>
              <a:ext uri="{FF2B5EF4-FFF2-40B4-BE49-F238E27FC236}">
                <a16:creationId xmlns:a16="http://schemas.microsoft.com/office/drawing/2014/main" id="{4E12D66D-C194-D0E3-12D6-FE6FFBC1DC2E}"/>
              </a:ext>
            </a:extLst>
          </p:cNvPr>
          <p:cNvSpPr txBox="1">
            <a:spLocks/>
          </p:cNvSpPr>
          <p:nvPr userDrawn="1"/>
        </p:nvSpPr>
        <p:spPr>
          <a:xfrm>
            <a:off x="504542" y="4597309"/>
            <a:ext cx="1930108"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Recap &amp; Key Takeaways</a:t>
            </a:r>
          </a:p>
        </p:txBody>
      </p:sp>
      <p:pic>
        <p:nvPicPr>
          <p:cNvPr id="38" name="Graphic 37" descr="Beginning with solid fill">
            <a:extLst>
              <a:ext uri="{FF2B5EF4-FFF2-40B4-BE49-F238E27FC236}">
                <a16:creationId xmlns:a16="http://schemas.microsoft.com/office/drawing/2014/main" id="{84787AD8-D92D-D007-A0EC-5CAC0B0BFFA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31695" y="4589043"/>
            <a:ext cx="293530" cy="293530"/>
          </a:xfrm>
          <a:prstGeom prst="rect">
            <a:avLst/>
          </a:prstGeom>
        </p:spPr>
      </p:pic>
      <p:pic>
        <p:nvPicPr>
          <p:cNvPr id="47" name="Graphic 46" descr="Thumbs Down with solid fill">
            <a:extLst>
              <a:ext uri="{FF2B5EF4-FFF2-40B4-BE49-F238E27FC236}">
                <a16:creationId xmlns:a16="http://schemas.microsoft.com/office/drawing/2014/main" id="{B02554A3-EF40-F63B-5F51-F9CB54B847BB}"/>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31695" y="2690990"/>
            <a:ext cx="293530" cy="293530"/>
          </a:xfrm>
          <a:prstGeom prst="rect">
            <a:avLst/>
          </a:prstGeom>
        </p:spPr>
      </p:pic>
      <p:sp>
        <p:nvSpPr>
          <p:cNvPr id="51" name="Rectangle 50">
            <a:extLst>
              <a:ext uri="{FF2B5EF4-FFF2-40B4-BE49-F238E27FC236}">
                <a16:creationId xmlns:a16="http://schemas.microsoft.com/office/drawing/2014/main" id="{73FAB98A-F249-24C7-3D90-6146EC4B0F82}"/>
              </a:ext>
            </a:extLst>
          </p:cNvPr>
          <p:cNvSpPr>
            <a:spLocks/>
          </p:cNvSpPr>
          <p:nvPr userDrawn="1"/>
        </p:nvSpPr>
        <p:spPr>
          <a:xfrm>
            <a:off x="-1" y="309172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2" name="TextBox 51">
            <a:extLst>
              <a:ext uri="{FF2B5EF4-FFF2-40B4-BE49-F238E27FC236}">
                <a16:creationId xmlns:a16="http://schemas.microsoft.com/office/drawing/2014/main" id="{FBE9CA88-B4F3-BD4E-13F7-9985A707DF5A}"/>
              </a:ext>
            </a:extLst>
          </p:cNvPr>
          <p:cNvSpPr txBox="1">
            <a:spLocks/>
          </p:cNvSpPr>
          <p:nvPr userDrawn="1"/>
        </p:nvSpPr>
        <p:spPr>
          <a:xfrm>
            <a:off x="504542" y="315808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Violations</a:t>
            </a:r>
          </a:p>
        </p:txBody>
      </p:sp>
      <p:sp>
        <p:nvSpPr>
          <p:cNvPr id="53" name="Rectangle 52">
            <a:extLst>
              <a:ext uri="{FF2B5EF4-FFF2-40B4-BE49-F238E27FC236}">
                <a16:creationId xmlns:a16="http://schemas.microsoft.com/office/drawing/2014/main" id="{E75DA1C7-37FC-F849-4B7E-525F15A384FA}"/>
              </a:ext>
            </a:extLst>
          </p:cNvPr>
          <p:cNvSpPr>
            <a:spLocks/>
          </p:cNvSpPr>
          <p:nvPr userDrawn="1"/>
        </p:nvSpPr>
        <p:spPr>
          <a:xfrm>
            <a:off x="-1" y="405263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4" name="TextBox 53">
            <a:extLst>
              <a:ext uri="{FF2B5EF4-FFF2-40B4-BE49-F238E27FC236}">
                <a16:creationId xmlns:a16="http://schemas.microsoft.com/office/drawing/2014/main" id="{8D137019-ACE7-4F46-9BEF-372F7289CAA4}"/>
              </a:ext>
            </a:extLst>
          </p:cNvPr>
          <p:cNvSpPr txBox="1">
            <a:spLocks/>
          </p:cNvSpPr>
          <p:nvPr userDrawn="1"/>
        </p:nvSpPr>
        <p:spPr>
          <a:xfrm>
            <a:off x="504542" y="411899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Scenarios</a:t>
            </a:r>
          </a:p>
        </p:txBody>
      </p:sp>
      <p:pic>
        <p:nvPicPr>
          <p:cNvPr id="56" name="Graphic 55">
            <a:extLst>
              <a:ext uri="{FF2B5EF4-FFF2-40B4-BE49-F238E27FC236}">
                <a16:creationId xmlns:a16="http://schemas.microsoft.com/office/drawing/2014/main" id="{74D9201D-DEA5-62D1-8172-C0A9B6F4535E}"/>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31695" y="4110733"/>
            <a:ext cx="293530" cy="293530"/>
          </a:xfrm>
          <a:prstGeom prst="rect">
            <a:avLst/>
          </a:prstGeom>
        </p:spPr>
      </p:pic>
      <p:pic>
        <p:nvPicPr>
          <p:cNvPr id="57" name="Graphic 56">
            <a:extLst>
              <a:ext uri="{FF2B5EF4-FFF2-40B4-BE49-F238E27FC236}">
                <a16:creationId xmlns:a16="http://schemas.microsoft.com/office/drawing/2014/main" id="{2C1AD447-6FB2-A3CF-87B2-5610C881789D}"/>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31695" y="3141444"/>
            <a:ext cx="293530" cy="293530"/>
          </a:xfrm>
          <a:prstGeom prst="rect">
            <a:avLst/>
          </a:prstGeom>
        </p:spPr>
      </p:pic>
      <p:sp>
        <p:nvSpPr>
          <p:cNvPr id="58" name="Rectangle 57">
            <a:extLst>
              <a:ext uri="{FF2B5EF4-FFF2-40B4-BE49-F238E27FC236}">
                <a16:creationId xmlns:a16="http://schemas.microsoft.com/office/drawing/2014/main" id="{89B967A7-93AE-423B-73F6-CC293157A149}"/>
              </a:ext>
            </a:extLst>
          </p:cNvPr>
          <p:cNvSpPr>
            <a:spLocks/>
          </p:cNvSpPr>
          <p:nvPr userDrawn="1"/>
        </p:nvSpPr>
        <p:spPr>
          <a:xfrm>
            <a:off x="-3033" y="3582200"/>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9" name="TextBox 58">
            <a:extLst>
              <a:ext uri="{FF2B5EF4-FFF2-40B4-BE49-F238E27FC236}">
                <a16:creationId xmlns:a16="http://schemas.microsoft.com/office/drawing/2014/main" id="{4DAD5CA3-BCF9-1919-8F24-3FAABF5C595C}"/>
              </a:ext>
            </a:extLst>
          </p:cNvPr>
          <p:cNvSpPr txBox="1">
            <a:spLocks/>
          </p:cNvSpPr>
          <p:nvPr userDrawn="1"/>
        </p:nvSpPr>
        <p:spPr>
          <a:xfrm>
            <a:off x="501510" y="3648561"/>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Best Practices</a:t>
            </a:r>
          </a:p>
        </p:txBody>
      </p:sp>
      <p:pic>
        <p:nvPicPr>
          <p:cNvPr id="60" name="Graphic 59">
            <a:extLst>
              <a:ext uri="{FF2B5EF4-FFF2-40B4-BE49-F238E27FC236}">
                <a16:creationId xmlns:a16="http://schemas.microsoft.com/office/drawing/2014/main" id="{2F7442A8-D360-5669-4126-76FECA0842A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28663" y="3640295"/>
            <a:ext cx="293530" cy="293530"/>
          </a:xfrm>
          <a:prstGeom prst="rect">
            <a:avLst/>
          </a:prstGeom>
        </p:spPr>
      </p:pic>
      <p:sp>
        <p:nvSpPr>
          <p:cNvPr id="55" name="Isosceles Triangle 54">
            <a:extLst>
              <a:ext uri="{FF2B5EF4-FFF2-40B4-BE49-F238E27FC236}">
                <a16:creationId xmlns:a16="http://schemas.microsoft.com/office/drawing/2014/main" id="{82B955BE-CB25-0FDE-169A-04A3A155038E}"/>
              </a:ext>
            </a:extLst>
          </p:cNvPr>
          <p:cNvSpPr>
            <a:spLocks/>
          </p:cNvSpPr>
          <p:nvPr userDrawn="1"/>
        </p:nvSpPr>
        <p:spPr>
          <a:xfrm rot="16200000">
            <a:off x="2311397" y="2749356"/>
            <a:ext cx="266698" cy="13970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44950"/>
              </a:solidFill>
            </a:endParaRPr>
          </a:p>
        </p:txBody>
      </p:sp>
      <p:sp>
        <p:nvSpPr>
          <p:cNvPr id="42" name="Rectangle 41">
            <a:extLst>
              <a:ext uri="{FF2B5EF4-FFF2-40B4-BE49-F238E27FC236}">
                <a16:creationId xmlns:a16="http://schemas.microsoft.com/office/drawing/2014/main" id="{60239B23-F587-4D02-2E4E-CB43BCD545B1}"/>
              </a:ext>
            </a:extLst>
          </p:cNvPr>
          <p:cNvSpPr/>
          <p:nvPr userDrawn="1"/>
        </p:nvSpPr>
        <p:spPr>
          <a:xfrm>
            <a:off x="2514598" y="1179199"/>
            <a:ext cx="9677402" cy="5635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extLst>
      <p:ext uri="{BB962C8B-B14F-4D97-AF65-F5344CB8AC3E}">
        <p14:creationId xmlns:p14="http://schemas.microsoft.com/office/powerpoint/2010/main" val="2477130743"/>
      </p:ext>
    </p:extLst>
  </p:cSld>
  <p:clrMap bg1="lt1" tx1="dk1" bg2="lt2" tx2="dk2" accent1="accent1" accent2="accent2" accent3="accent3" accent4="accent4" accent5="accent5" accent6="accent6" hlink="hlink" folHlink="folHlink"/>
  <p:sldLayoutIdLst>
    <p:sldLayoutId id="21474838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16A583-4E02-DFD1-CFA6-FF6D72207C0E}"/>
              </a:ext>
            </a:extLst>
          </p:cNvPr>
          <p:cNvSpPr/>
          <p:nvPr userDrawn="1"/>
        </p:nvSpPr>
        <p:spPr>
          <a:xfrm>
            <a:off x="0" y="1065867"/>
            <a:ext cx="12192000" cy="112619"/>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88F78-93FF-0C24-2456-402F405499E9}"/>
              </a:ext>
            </a:extLst>
          </p:cNvPr>
          <p:cNvSpPr/>
          <p:nvPr userDrawn="1"/>
        </p:nvSpPr>
        <p:spPr>
          <a:xfrm>
            <a:off x="0" y="1"/>
            <a:ext cx="12192000" cy="106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800" b="1">
                <a:solidFill>
                  <a:schemeClr val="accent1"/>
                </a:solidFill>
              </a:rPr>
              <a:t>   </a:t>
            </a:r>
            <a:endParaRPr lang="en-US" sz="3600" b="1">
              <a:solidFill>
                <a:srgbClr val="06606A"/>
              </a:solidFill>
            </a:endParaRPr>
          </a:p>
        </p:txBody>
      </p:sp>
      <p:pic>
        <p:nvPicPr>
          <p:cNvPr id="43" name="Picture 42">
            <a:extLst>
              <a:ext uri="{FF2B5EF4-FFF2-40B4-BE49-F238E27FC236}">
                <a16:creationId xmlns:a16="http://schemas.microsoft.com/office/drawing/2014/main" id="{FCFEACBF-0C7F-EDCF-4504-4DA111279866}"/>
              </a:ext>
            </a:extLst>
          </p:cNvPr>
          <p:cNvPicPr>
            <a:picLocks noChangeAspect="1"/>
          </p:cNvPicPr>
          <p:nvPr userDrawn="1"/>
        </p:nvPicPr>
        <p:blipFill>
          <a:blip r:embed="rId3"/>
          <a:stretch>
            <a:fillRect/>
          </a:stretch>
        </p:blipFill>
        <p:spPr>
          <a:xfrm>
            <a:off x="10140950" y="323275"/>
            <a:ext cx="1664447" cy="458508"/>
          </a:xfrm>
          <a:prstGeom prst="rect">
            <a:avLst/>
          </a:prstGeom>
        </p:spPr>
      </p:pic>
      <p:sp>
        <p:nvSpPr>
          <p:cNvPr id="2" name="Rectangle 1">
            <a:extLst>
              <a:ext uri="{FF2B5EF4-FFF2-40B4-BE49-F238E27FC236}">
                <a16:creationId xmlns:a16="http://schemas.microsoft.com/office/drawing/2014/main" id="{658B75BF-C8CD-B946-B191-6CA659121EE7}"/>
              </a:ext>
            </a:extLst>
          </p:cNvPr>
          <p:cNvSpPr>
            <a:spLocks/>
          </p:cNvSpPr>
          <p:nvPr userDrawn="1"/>
        </p:nvSpPr>
        <p:spPr>
          <a:xfrm>
            <a:off x="0" y="1086186"/>
            <a:ext cx="2514600" cy="5771814"/>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68" name="TextBox 67">
            <a:extLst>
              <a:ext uri="{FF2B5EF4-FFF2-40B4-BE49-F238E27FC236}">
                <a16:creationId xmlns:a16="http://schemas.microsoft.com/office/drawing/2014/main" id="{B7FE23B9-D952-ACEE-1E17-F8EF9401B0C4}"/>
              </a:ext>
            </a:extLst>
          </p:cNvPr>
          <p:cNvSpPr txBox="1">
            <a:spLocks/>
          </p:cNvSpPr>
          <p:nvPr userDrawn="1"/>
        </p:nvSpPr>
        <p:spPr>
          <a:xfrm>
            <a:off x="102474" y="6554623"/>
            <a:ext cx="23096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Do Not Distribute Without Consent. </a:t>
            </a:r>
          </a:p>
        </p:txBody>
      </p:sp>
      <p:sp>
        <p:nvSpPr>
          <p:cNvPr id="9" name="Text Placeholder 21">
            <a:extLst>
              <a:ext uri="{FF2B5EF4-FFF2-40B4-BE49-F238E27FC236}">
                <a16:creationId xmlns:a16="http://schemas.microsoft.com/office/drawing/2014/main" id="{1FEB1AD8-C334-4201-5976-99BC209545A6}"/>
              </a:ext>
            </a:extLst>
          </p:cNvPr>
          <p:cNvSpPr txBox="1">
            <a:spLocks/>
          </p:cNvSpPr>
          <p:nvPr userDrawn="1"/>
        </p:nvSpPr>
        <p:spPr>
          <a:xfrm>
            <a:off x="368300" y="355600"/>
            <a:ext cx="6718300" cy="4064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600" b="1" kern="1200" dirty="0" smtClean="0">
                <a:solidFill>
                  <a:srgbClr val="06606A"/>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p>
        </p:txBody>
      </p:sp>
      <p:sp>
        <p:nvSpPr>
          <p:cNvPr id="3" name="Rectangle 2">
            <a:extLst>
              <a:ext uri="{FF2B5EF4-FFF2-40B4-BE49-F238E27FC236}">
                <a16:creationId xmlns:a16="http://schemas.microsoft.com/office/drawing/2014/main" id="{E5E92EA3-7878-AF2B-D119-2A353F9ABC87}"/>
              </a:ext>
            </a:extLst>
          </p:cNvPr>
          <p:cNvSpPr>
            <a:spLocks/>
          </p:cNvSpPr>
          <p:nvPr userDrawn="1"/>
        </p:nvSpPr>
        <p:spPr>
          <a:xfrm>
            <a:off x="-1" y="117848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 name="TextBox 3">
            <a:extLst>
              <a:ext uri="{FF2B5EF4-FFF2-40B4-BE49-F238E27FC236}">
                <a16:creationId xmlns:a16="http://schemas.microsoft.com/office/drawing/2014/main" id="{3ECB3D63-EEA5-60DF-6FC6-00F379044FB7}"/>
              </a:ext>
            </a:extLst>
          </p:cNvPr>
          <p:cNvSpPr txBox="1">
            <a:spLocks/>
          </p:cNvSpPr>
          <p:nvPr userDrawn="1"/>
        </p:nvSpPr>
        <p:spPr>
          <a:xfrm>
            <a:off x="504542" y="1248510"/>
            <a:ext cx="1830669" cy="276999"/>
          </a:xfrm>
          <a:prstGeom prst="rect">
            <a:avLst/>
          </a:prstGeom>
          <a:noFill/>
        </p:spPr>
        <p:txBody>
          <a:bodyPr wrap="square" rtlCol="0">
            <a:spAutoFit/>
          </a:bodyPr>
          <a:lstStyle/>
          <a:p>
            <a:r>
              <a:rPr lang="en-US" sz="1200" b="0" spc="20">
                <a:solidFill>
                  <a:srgbClr val="18A6D2"/>
                </a:solidFill>
              </a:rPr>
              <a:t>Learning Objectives</a:t>
            </a:r>
          </a:p>
        </p:txBody>
      </p:sp>
      <p:pic>
        <p:nvPicPr>
          <p:cNvPr id="5" name="Graphic 4" descr="Presentation with checklist with solid fill">
            <a:extLst>
              <a:ext uri="{FF2B5EF4-FFF2-40B4-BE49-F238E27FC236}">
                <a16:creationId xmlns:a16="http://schemas.microsoft.com/office/drawing/2014/main" id="{11ED0137-9F8A-E9D5-7CA0-A461D1670A6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1695" y="1236583"/>
            <a:ext cx="293530" cy="293530"/>
          </a:xfrm>
          <a:prstGeom prst="rect">
            <a:avLst/>
          </a:prstGeom>
        </p:spPr>
      </p:pic>
      <p:sp>
        <p:nvSpPr>
          <p:cNvPr id="6" name="Rectangle 5">
            <a:extLst>
              <a:ext uri="{FF2B5EF4-FFF2-40B4-BE49-F238E27FC236}">
                <a16:creationId xmlns:a16="http://schemas.microsoft.com/office/drawing/2014/main" id="{4B1E86D9-B4BC-F8A7-0A91-846FBB98F730}"/>
              </a:ext>
            </a:extLst>
          </p:cNvPr>
          <p:cNvSpPr>
            <a:spLocks/>
          </p:cNvSpPr>
          <p:nvPr userDrawn="1"/>
        </p:nvSpPr>
        <p:spPr>
          <a:xfrm>
            <a:off x="-1" y="213510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19" name="TextBox 18">
            <a:extLst>
              <a:ext uri="{FF2B5EF4-FFF2-40B4-BE49-F238E27FC236}">
                <a16:creationId xmlns:a16="http://schemas.microsoft.com/office/drawing/2014/main" id="{86F482AA-B3CF-B257-5632-1CAEB44E28C0}"/>
              </a:ext>
            </a:extLst>
          </p:cNvPr>
          <p:cNvSpPr txBox="1">
            <a:spLocks/>
          </p:cNvSpPr>
          <p:nvPr userDrawn="1"/>
        </p:nvSpPr>
        <p:spPr>
          <a:xfrm>
            <a:off x="504542" y="220146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Accessing PHI</a:t>
            </a:r>
          </a:p>
        </p:txBody>
      </p:sp>
      <p:sp>
        <p:nvSpPr>
          <p:cNvPr id="21" name="Rectangle 20">
            <a:extLst>
              <a:ext uri="{FF2B5EF4-FFF2-40B4-BE49-F238E27FC236}">
                <a16:creationId xmlns:a16="http://schemas.microsoft.com/office/drawing/2014/main" id="{2515CADF-D934-058A-439B-10CB25B1B495}"/>
              </a:ext>
            </a:extLst>
          </p:cNvPr>
          <p:cNvSpPr>
            <a:spLocks/>
          </p:cNvSpPr>
          <p:nvPr userDrawn="1"/>
        </p:nvSpPr>
        <p:spPr>
          <a:xfrm>
            <a:off x="-1" y="165679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3" name="TextBox 22">
            <a:extLst>
              <a:ext uri="{FF2B5EF4-FFF2-40B4-BE49-F238E27FC236}">
                <a16:creationId xmlns:a16="http://schemas.microsoft.com/office/drawing/2014/main" id="{A949300E-F71F-630B-3ACB-706740F56AC6}"/>
              </a:ext>
            </a:extLst>
          </p:cNvPr>
          <p:cNvSpPr txBox="1">
            <a:spLocks/>
          </p:cNvSpPr>
          <p:nvPr userDrawn="1"/>
        </p:nvSpPr>
        <p:spPr>
          <a:xfrm>
            <a:off x="504542" y="172315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PHI Overview</a:t>
            </a:r>
          </a:p>
        </p:txBody>
      </p:sp>
      <p:pic>
        <p:nvPicPr>
          <p:cNvPr id="24" name="Graphic 23" descr="Lightbulb and gear with solid fill">
            <a:extLst>
              <a:ext uri="{FF2B5EF4-FFF2-40B4-BE49-F238E27FC236}">
                <a16:creationId xmlns:a16="http://schemas.microsoft.com/office/drawing/2014/main" id="{8B60DC7A-7994-10EA-89EF-4E4237EABAC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31695" y="1714893"/>
            <a:ext cx="293530" cy="293530"/>
          </a:xfrm>
          <a:prstGeom prst="rect">
            <a:avLst/>
          </a:prstGeom>
        </p:spPr>
      </p:pic>
      <p:sp>
        <p:nvSpPr>
          <p:cNvPr id="25" name="Rectangle 24">
            <a:extLst>
              <a:ext uri="{FF2B5EF4-FFF2-40B4-BE49-F238E27FC236}">
                <a16:creationId xmlns:a16="http://schemas.microsoft.com/office/drawing/2014/main" id="{8A54E0E0-48FE-1035-607E-BD646311694D}"/>
              </a:ext>
            </a:extLst>
          </p:cNvPr>
          <p:cNvSpPr>
            <a:spLocks/>
          </p:cNvSpPr>
          <p:nvPr userDrawn="1"/>
        </p:nvSpPr>
        <p:spPr>
          <a:xfrm>
            <a:off x="-1" y="261341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6" name="TextBox 25">
            <a:extLst>
              <a:ext uri="{FF2B5EF4-FFF2-40B4-BE49-F238E27FC236}">
                <a16:creationId xmlns:a16="http://schemas.microsoft.com/office/drawing/2014/main" id="{10A2E4A8-2F3B-1C2A-9AA9-D029BE182379}"/>
              </a:ext>
            </a:extLst>
          </p:cNvPr>
          <p:cNvSpPr txBox="1">
            <a:spLocks/>
          </p:cNvSpPr>
          <p:nvPr userDrawn="1"/>
        </p:nvSpPr>
        <p:spPr>
          <a:xfrm>
            <a:off x="504542" y="267977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Common Pitfalls</a:t>
            </a:r>
          </a:p>
        </p:txBody>
      </p:sp>
      <p:pic>
        <p:nvPicPr>
          <p:cNvPr id="29" name="Graphic 28" descr="Key with solid fill">
            <a:extLst>
              <a:ext uri="{FF2B5EF4-FFF2-40B4-BE49-F238E27FC236}">
                <a16:creationId xmlns:a16="http://schemas.microsoft.com/office/drawing/2014/main" id="{52EEAB2E-FEB6-E905-9319-CD7F413084E9}"/>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31695" y="2201469"/>
            <a:ext cx="293530" cy="293530"/>
          </a:xfrm>
          <a:prstGeom prst="rect">
            <a:avLst/>
          </a:prstGeom>
        </p:spPr>
      </p:pic>
      <p:sp>
        <p:nvSpPr>
          <p:cNvPr id="30" name="Rectangle 29">
            <a:extLst>
              <a:ext uri="{FF2B5EF4-FFF2-40B4-BE49-F238E27FC236}">
                <a16:creationId xmlns:a16="http://schemas.microsoft.com/office/drawing/2014/main" id="{05B62B69-565E-2A98-4D3D-8017D9FA8B1D}"/>
              </a:ext>
            </a:extLst>
          </p:cNvPr>
          <p:cNvSpPr>
            <a:spLocks/>
          </p:cNvSpPr>
          <p:nvPr userDrawn="1"/>
        </p:nvSpPr>
        <p:spPr>
          <a:xfrm>
            <a:off x="-1" y="453094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5" name="TextBox 34">
            <a:extLst>
              <a:ext uri="{FF2B5EF4-FFF2-40B4-BE49-F238E27FC236}">
                <a16:creationId xmlns:a16="http://schemas.microsoft.com/office/drawing/2014/main" id="{FFC344B4-0FAC-DD67-B789-E5529C3CCC93}"/>
              </a:ext>
            </a:extLst>
          </p:cNvPr>
          <p:cNvSpPr txBox="1">
            <a:spLocks/>
          </p:cNvSpPr>
          <p:nvPr userDrawn="1"/>
        </p:nvSpPr>
        <p:spPr>
          <a:xfrm>
            <a:off x="504542" y="4597309"/>
            <a:ext cx="1930108"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Recap &amp; Key Takeaways</a:t>
            </a:r>
          </a:p>
        </p:txBody>
      </p:sp>
      <p:pic>
        <p:nvPicPr>
          <p:cNvPr id="36" name="Graphic 35" descr="Beginning with solid fill">
            <a:extLst>
              <a:ext uri="{FF2B5EF4-FFF2-40B4-BE49-F238E27FC236}">
                <a16:creationId xmlns:a16="http://schemas.microsoft.com/office/drawing/2014/main" id="{D53ECD0E-7465-07F0-D6B0-0AF2ECED35FE}"/>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31695" y="4589043"/>
            <a:ext cx="293530" cy="293530"/>
          </a:xfrm>
          <a:prstGeom prst="rect">
            <a:avLst/>
          </a:prstGeom>
        </p:spPr>
      </p:pic>
      <p:pic>
        <p:nvPicPr>
          <p:cNvPr id="44" name="Graphic 43" descr="Thumbs Down with solid fill">
            <a:extLst>
              <a:ext uri="{FF2B5EF4-FFF2-40B4-BE49-F238E27FC236}">
                <a16:creationId xmlns:a16="http://schemas.microsoft.com/office/drawing/2014/main" id="{A44780C9-61DB-5460-46D2-0B614FA1CBCA}"/>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31695" y="2690990"/>
            <a:ext cx="293530" cy="293530"/>
          </a:xfrm>
          <a:prstGeom prst="rect">
            <a:avLst/>
          </a:prstGeom>
        </p:spPr>
      </p:pic>
      <p:sp>
        <p:nvSpPr>
          <p:cNvPr id="48" name="Rectangle 47">
            <a:extLst>
              <a:ext uri="{FF2B5EF4-FFF2-40B4-BE49-F238E27FC236}">
                <a16:creationId xmlns:a16="http://schemas.microsoft.com/office/drawing/2014/main" id="{0A92AE9B-0993-ADAC-C83D-0C0DA54E54B7}"/>
              </a:ext>
            </a:extLst>
          </p:cNvPr>
          <p:cNvSpPr>
            <a:spLocks/>
          </p:cNvSpPr>
          <p:nvPr userDrawn="1"/>
        </p:nvSpPr>
        <p:spPr>
          <a:xfrm>
            <a:off x="-1" y="309172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49" name="TextBox 48">
            <a:extLst>
              <a:ext uri="{FF2B5EF4-FFF2-40B4-BE49-F238E27FC236}">
                <a16:creationId xmlns:a16="http://schemas.microsoft.com/office/drawing/2014/main" id="{ECBD1ED5-1E2C-1C68-0C85-874F309BF651}"/>
              </a:ext>
            </a:extLst>
          </p:cNvPr>
          <p:cNvSpPr txBox="1">
            <a:spLocks/>
          </p:cNvSpPr>
          <p:nvPr userDrawn="1"/>
        </p:nvSpPr>
        <p:spPr>
          <a:xfrm>
            <a:off x="504542" y="315808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HIPAA Violations</a:t>
            </a:r>
          </a:p>
        </p:txBody>
      </p:sp>
      <p:sp>
        <p:nvSpPr>
          <p:cNvPr id="50" name="Rectangle 49">
            <a:extLst>
              <a:ext uri="{FF2B5EF4-FFF2-40B4-BE49-F238E27FC236}">
                <a16:creationId xmlns:a16="http://schemas.microsoft.com/office/drawing/2014/main" id="{802FEFA3-14EB-2A04-94F1-EFCCA152E223}"/>
              </a:ext>
            </a:extLst>
          </p:cNvPr>
          <p:cNvSpPr>
            <a:spLocks/>
          </p:cNvSpPr>
          <p:nvPr userDrawn="1"/>
        </p:nvSpPr>
        <p:spPr>
          <a:xfrm>
            <a:off x="-1" y="405263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1" name="TextBox 50">
            <a:extLst>
              <a:ext uri="{FF2B5EF4-FFF2-40B4-BE49-F238E27FC236}">
                <a16:creationId xmlns:a16="http://schemas.microsoft.com/office/drawing/2014/main" id="{D3F48740-692D-01AD-205B-2AD0E8328A44}"/>
              </a:ext>
            </a:extLst>
          </p:cNvPr>
          <p:cNvSpPr txBox="1">
            <a:spLocks/>
          </p:cNvSpPr>
          <p:nvPr userDrawn="1"/>
        </p:nvSpPr>
        <p:spPr>
          <a:xfrm>
            <a:off x="504542" y="411899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Scenarios</a:t>
            </a:r>
          </a:p>
        </p:txBody>
      </p:sp>
      <p:pic>
        <p:nvPicPr>
          <p:cNvPr id="52" name="Graphic 51">
            <a:extLst>
              <a:ext uri="{FF2B5EF4-FFF2-40B4-BE49-F238E27FC236}">
                <a16:creationId xmlns:a16="http://schemas.microsoft.com/office/drawing/2014/main" id="{7C89B727-B789-41FD-F7D1-71D1D0892E06}"/>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31695" y="4110733"/>
            <a:ext cx="293530" cy="293530"/>
          </a:xfrm>
          <a:prstGeom prst="rect">
            <a:avLst/>
          </a:prstGeom>
        </p:spPr>
      </p:pic>
      <p:pic>
        <p:nvPicPr>
          <p:cNvPr id="53" name="Graphic 52">
            <a:extLst>
              <a:ext uri="{FF2B5EF4-FFF2-40B4-BE49-F238E27FC236}">
                <a16:creationId xmlns:a16="http://schemas.microsoft.com/office/drawing/2014/main" id="{39A6D59F-B59D-601E-9E0B-EBD31C4B6200}"/>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31695" y="3141444"/>
            <a:ext cx="293530" cy="293530"/>
          </a:xfrm>
          <a:prstGeom prst="rect">
            <a:avLst/>
          </a:prstGeom>
        </p:spPr>
      </p:pic>
      <p:sp>
        <p:nvSpPr>
          <p:cNvPr id="54" name="Rectangle 53">
            <a:extLst>
              <a:ext uri="{FF2B5EF4-FFF2-40B4-BE49-F238E27FC236}">
                <a16:creationId xmlns:a16="http://schemas.microsoft.com/office/drawing/2014/main" id="{16012D25-2E2F-A117-1D6B-DFA708322763}"/>
              </a:ext>
            </a:extLst>
          </p:cNvPr>
          <p:cNvSpPr>
            <a:spLocks/>
          </p:cNvSpPr>
          <p:nvPr userDrawn="1"/>
        </p:nvSpPr>
        <p:spPr>
          <a:xfrm>
            <a:off x="-3033" y="3582200"/>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6" name="TextBox 55">
            <a:extLst>
              <a:ext uri="{FF2B5EF4-FFF2-40B4-BE49-F238E27FC236}">
                <a16:creationId xmlns:a16="http://schemas.microsoft.com/office/drawing/2014/main" id="{E122C239-0AE2-A413-28BF-787BD4F2A5F3}"/>
              </a:ext>
            </a:extLst>
          </p:cNvPr>
          <p:cNvSpPr txBox="1">
            <a:spLocks/>
          </p:cNvSpPr>
          <p:nvPr userDrawn="1"/>
        </p:nvSpPr>
        <p:spPr>
          <a:xfrm>
            <a:off x="501510" y="3648561"/>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Best Practices</a:t>
            </a:r>
          </a:p>
        </p:txBody>
      </p:sp>
      <p:pic>
        <p:nvPicPr>
          <p:cNvPr id="57" name="Graphic 56">
            <a:extLst>
              <a:ext uri="{FF2B5EF4-FFF2-40B4-BE49-F238E27FC236}">
                <a16:creationId xmlns:a16="http://schemas.microsoft.com/office/drawing/2014/main" id="{B26CDB53-ADD2-2F39-415D-082EBF97A15D}"/>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28663" y="3640295"/>
            <a:ext cx="293530" cy="293530"/>
          </a:xfrm>
          <a:prstGeom prst="rect">
            <a:avLst/>
          </a:prstGeom>
        </p:spPr>
      </p:pic>
      <p:sp>
        <p:nvSpPr>
          <p:cNvPr id="55" name="Isosceles Triangle 54">
            <a:extLst>
              <a:ext uri="{FF2B5EF4-FFF2-40B4-BE49-F238E27FC236}">
                <a16:creationId xmlns:a16="http://schemas.microsoft.com/office/drawing/2014/main" id="{82B955BE-CB25-0FDE-169A-04A3A155038E}"/>
              </a:ext>
            </a:extLst>
          </p:cNvPr>
          <p:cNvSpPr>
            <a:spLocks/>
          </p:cNvSpPr>
          <p:nvPr userDrawn="1"/>
        </p:nvSpPr>
        <p:spPr>
          <a:xfrm rot="16200000">
            <a:off x="2311397" y="3227921"/>
            <a:ext cx="266698" cy="13970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44950"/>
              </a:solidFill>
            </a:endParaRPr>
          </a:p>
        </p:txBody>
      </p:sp>
      <p:sp>
        <p:nvSpPr>
          <p:cNvPr id="42" name="Rectangle 41">
            <a:extLst>
              <a:ext uri="{FF2B5EF4-FFF2-40B4-BE49-F238E27FC236}">
                <a16:creationId xmlns:a16="http://schemas.microsoft.com/office/drawing/2014/main" id="{60239B23-F587-4D02-2E4E-CB43BCD545B1}"/>
              </a:ext>
            </a:extLst>
          </p:cNvPr>
          <p:cNvSpPr/>
          <p:nvPr userDrawn="1"/>
        </p:nvSpPr>
        <p:spPr>
          <a:xfrm>
            <a:off x="2514598" y="1179199"/>
            <a:ext cx="9677402" cy="5635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extLst>
      <p:ext uri="{BB962C8B-B14F-4D97-AF65-F5344CB8AC3E}">
        <p14:creationId xmlns:p14="http://schemas.microsoft.com/office/powerpoint/2010/main" val="3365750217"/>
      </p:ext>
    </p:extLst>
  </p:cSld>
  <p:clrMap bg1="lt1" tx1="dk1" bg2="lt2" tx2="dk2" accent1="accent1" accent2="accent2" accent3="accent3" accent4="accent4" accent5="accent5" accent6="accent6" hlink="hlink" folHlink="folHlink"/>
  <p:sldLayoutIdLst>
    <p:sldLayoutId id="214748392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16A583-4E02-DFD1-CFA6-FF6D72207C0E}"/>
              </a:ext>
            </a:extLst>
          </p:cNvPr>
          <p:cNvSpPr/>
          <p:nvPr userDrawn="1"/>
        </p:nvSpPr>
        <p:spPr>
          <a:xfrm>
            <a:off x="0" y="1065867"/>
            <a:ext cx="12192000" cy="112619"/>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88F78-93FF-0C24-2456-402F405499E9}"/>
              </a:ext>
            </a:extLst>
          </p:cNvPr>
          <p:cNvSpPr/>
          <p:nvPr userDrawn="1"/>
        </p:nvSpPr>
        <p:spPr>
          <a:xfrm>
            <a:off x="0" y="1"/>
            <a:ext cx="12192000" cy="106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800" b="1">
                <a:solidFill>
                  <a:schemeClr val="accent1"/>
                </a:solidFill>
              </a:rPr>
              <a:t>   </a:t>
            </a:r>
            <a:endParaRPr lang="en-US" sz="3600" b="1">
              <a:solidFill>
                <a:srgbClr val="06606A"/>
              </a:solidFill>
            </a:endParaRPr>
          </a:p>
        </p:txBody>
      </p:sp>
      <p:pic>
        <p:nvPicPr>
          <p:cNvPr id="43" name="Picture 42">
            <a:extLst>
              <a:ext uri="{FF2B5EF4-FFF2-40B4-BE49-F238E27FC236}">
                <a16:creationId xmlns:a16="http://schemas.microsoft.com/office/drawing/2014/main" id="{FCFEACBF-0C7F-EDCF-4504-4DA111279866}"/>
              </a:ext>
            </a:extLst>
          </p:cNvPr>
          <p:cNvPicPr>
            <a:picLocks noChangeAspect="1"/>
          </p:cNvPicPr>
          <p:nvPr userDrawn="1"/>
        </p:nvPicPr>
        <p:blipFill>
          <a:blip r:embed="rId3"/>
          <a:stretch>
            <a:fillRect/>
          </a:stretch>
        </p:blipFill>
        <p:spPr>
          <a:xfrm>
            <a:off x="10140950" y="323275"/>
            <a:ext cx="1664447" cy="458508"/>
          </a:xfrm>
          <a:prstGeom prst="rect">
            <a:avLst/>
          </a:prstGeom>
        </p:spPr>
      </p:pic>
      <p:sp>
        <p:nvSpPr>
          <p:cNvPr id="2" name="Rectangle 1">
            <a:extLst>
              <a:ext uri="{FF2B5EF4-FFF2-40B4-BE49-F238E27FC236}">
                <a16:creationId xmlns:a16="http://schemas.microsoft.com/office/drawing/2014/main" id="{658B75BF-C8CD-B946-B191-6CA659121EE7}"/>
              </a:ext>
            </a:extLst>
          </p:cNvPr>
          <p:cNvSpPr>
            <a:spLocks/>
          </p:cNvSpPr>
          <p:nvPr userDrawn="1"/>
        </p:nvSpPr>
        <p:spPr>
          <a:xfrm>
            <a:off x="0" y="1086186"/>
            <a:ext cx="2514600" cy="5771814"/>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68" name="TextBox 67">
            <a:extLst>
              <a:ext uri="{FF2B5EF4-FFF2-40B4-BE49-F238E27FC236}">
                <a16:creationId xmlns:a16="http://schemas.microsoft.com/office/drawing/2014/main" id="{B7FE23B9-D952-ACEE-1E17-F8EF9401B0C4}"/>
              </a:ext>
            </a:extLst>
          </p:cNvPr>
          <p:cNvSpPr txBox="1">
            <a:spLocks/>
          </p:cNvSpPr>
          <p:nvPr userDrawn="1"/>
        </p:nvSpPr>
        <p:spPr>
          <a:xfrm>
            <a:off x="102474" y="6554623"/>
            <a:ext cx="23096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Do Not Distribute Without Consent. </a:t>
            </a:r>
          </a:p>
        </p:txBody>
      </p:sp>
      <p:sp>
        <p:nvSpPr>
          <p:cNvPr id="3" name="Rectangle 2">
            <a:extLst>
              <a:ext uri="{FF2B5EF4-FFF2-40B4-BE49-F238E27FC236}">
                <a16:creationId xmlns:a16="http://schemas.microsoft.com/office/drawing/2014/main" id="{B3E88B94-9C26-2B1A-A6E1-E0CF9EC6175C}"/>
              </a:ext>
            </a:extLst>
          </p:cNvPr>
          <p:cNvSpPr>
            <a:spLocks/>
          </p:cNvSpPr>
          <p:nvPr userDrawn="1"/>
        </p:nvSpPr>
        <p:spPr>
          <a:xfrm>
            <a:off x="-1" y="117848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 name="TextBox 3">
            <a:extLst>
              <a:ext uri="{FF2B5EF4-FFF2-40B4-BE49-F238E27FC236}">
                <a16:creationId xmlns:a16="http://schemas.microsoft.com/office/drawing/2014/main" id="{8F828AEB-918B-B93F-2472-268E2F472156}"/>
              </a:ext>
            </a:extLst>
          </p:cNvPr>
          <p:cNvSpPr txBox="1">
            <a:spLocks/>
          </p:cNvSpPr>
          <p:nvPr userDrawn="1"/>
        </p:nvSpPr>
        <p:spPr>
          <a:xfrm>
            <a:off x="504542" y="1248510"/>
            <a:ext cx="1830669" cy="276999"/>
          </a:xfrm>
          <a:prstGeom prst="rect">
            <a:avLst/>
          </a:prstGeom>
          <a:noFill/>
        </p:spPr>
        <p:txBody>
          <a:bodyPr wrap="square" rtlCol="0">
            <a:spAutoFit/>
          </a:bodyPr>
          <a:lstStyle/>
          <a:p>
            <a:r>
              <a:rPr lang="en-US" sz="1200" b="0" spc="20">
                <a:solidFill>
                  <a:srgbClr val="18A6D2"/>
                </a:solidFill>
              </a:rPr>
              <a:t>Learning Objectives</a:t>
            </a:r>
          </a:p>
        </p:txBody>
      </p:sp>
      <p:pic>
        <p:nvPicPr>
          <p:cNvPr id="5" name="Graphic 4" descr="Presentation with checklist with solid fill">
            <a:extLst>
              <a:ext uri="{FF2B5EF4-FFF2-40B4-BE49-F238E27FC236}">
                <a16:creationId xmlns:a16="http://schemas.microsoft.com/office/drawing/2014/main" id="{9BA590D5-0E83-F154-B9D0-57F9782270B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1695" y="1236583"/>
            <a:ext cx="293530" cy="293530"/>
          </a:xfrm>
          <a:prstGeom prst="rect">
            <a:avLst/>
          </a:prstGeom>
        </p:spPr>
      </p:pic>
      <p:sp>
        <p:nvSpPr>
          <p:cNvPr id="6" name="Rectangle 5">
            <a:extLst>
              <a:ext uri="{FF2B5EF4-FFF2-40B4-BE49-F238E27FC236}">
                <a16:creationId xmlns:a16="http://schemas.microsoft.com/office/drawing/2014/main" id="{F0B5A0E7-A2C2-4769-9E08-5B6A01AD7263}"/>
              </a:ext>
            </a:extLst>
          </p:cNvPr>
          <p:cNvSpPr>
            <a:spLocks/>
          </p:cNvSpPr>
          <p:nvPr userDrawn="1"/>
        </p:nvSpPr>
        <p:spPr>
          <a:xfrm>
            <a:off x="-1" y="213510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18" name="TextBox 17">
            <a:extLst>
              <a:ext uri="{FF2B5EF4-FFF2-40B4-BE49-F238E27FC236}">
                <a16:creationId xmlns:a16="http://schemas.microsoft.com/office/drawing/2014/main" id="{484115DC-4755-8056-D9F5-B3AF55161B31}"/>
              </a:ext>
            </a:extLst>
          </p:cNvPr>
          <p:cNvSpPr txBox="1">
            <a:spLocks/>
          </p:cNvSpPr>
          <p:nvPr userDrawn="1"/>
        </p:nvSpPr>
        <p:spPr>
          <a:xfrm>
            <a:off x="504542" y="220146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Accessing PHI</a:t>
            </a:r>
          </a:p>
        </p:txBody>
      </p:sp>
      <p:sp>
        <p:nvSpPr>
          <p:cNvPr id="20" name="Rectangle 19">
            <a:extLst>
              <a:ext uri="{FF2B5EF4-FFF2-40B4-BE49-F238E27FC236}">
                <a16:creationId xmlns:a16="http://schemas.microsoft.com/office/drawing/2014/main" id="{CC234AD7-C070-4C24-433D-C865CBE3B848}"/>
              </a:ext>
            </a:extLst>
          </p:cNvPr>
          <p:cNvSpPr>
            <a:spLocks/>
          </p:cNvSpPr>
          <p:nvPr userDrawn="1"/>
        </p:nvSpPr>
        <p:spPr>
          <a:xfrm>
            <a:off x="-1" y="165679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2" name="TextBox 21">
            <a:extLst>
              <a:ext uri="{FF2B5EF4-FFF2-40B4-BE49-F238E27FC236}">
                <a16:creationId xmlns:a16="http://schemas.microsoft.com/office/drawing/2014/main" id="{ED3DF7B8-CE9D-173A-6CFF-8A21C3D831AB}"/>
              </a:ext>
            </a:extLst>
          </p:cNvPr>
          <p:cNvSpPr txBox="1">
            <a:spLocks/>
          </p:cNvSpPr>
          <p:nvPr userDrawn="1"/>
        </p:nvSpPr>
        <p:spPr>
          <a:xfrm>
            <a:off x="504542" y="172315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PHI Overview</a:t>
            </a:r>
          </a:p>
        </p:txBody>
      </p:sp>
      <p:pic>
        <p:nvPicPr>
          <p:cNvPr id="23" name="Graphic 22" descr="Lightbulb and gear with solid fill">
            <a:extLst>
              <a:ext uri="{FF2B5EF4-FFF2-40B4-BE49-F238E27FC236}">
                <a16:creationId xmlns:a16="http://schemas.microsoft.com/office/drawing/2014/main" id="{738822C9-29E9-95E8-30F3-16515702E17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31695" y="1714893"/>
            <a:ext cx="293530" cy="293530"/>
          </a:xfrm>
          <a:prstGeom prst="rect">
            <a:avLst/>
          </a:prstGeom>
        </p:spPr>
      </p:pic>
      <p:sp>
        <p:nvSpPr>
          <p:cNvPr id="24" name="Rectangle 23">
            <a:extLst>
              <a:ext uri="{FF2B5EF4-FFF2-40B4-BE49-F238E27FC236}">
                <a16:creationId xmlns:a16="http://schemas.microsoft.com/office/drawing/2014/main" id="{DE54BC19-EB5E-E8C7-0FB9-60FD05A42D6A}"/>
              </a:ext>
            </a:extLst>
          </p:cNvPr>
          <p:cNvSpPr>
            <a:spLocks/>
          </p:cNvSpPr>
          <p:nvPr userDrawn="1"/>
        </p:nvSpPr>
        <p:spPr>
          <a:xfrm>
            <a:off x="-1" y="261341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6" name="TextBox 25">
            <a:extLst>
              <a:ext uri="{FF2B5EF4-FFF2-40B4-BE49-F238E27FC236}">
                <a16:creationId xmlns:a16="http://schemas.microsoft.com/office/drawing/2014/main" id="{8D36E4AC-E280-FB54-7B66-5F93642BCB1A}"/>
              </a:ext>
            </a:extLst>
          </p:cNvPr>
          <p:cNvSpPr txBox="1">
            <a:spLocks/>
          </p:cNvSpPr>
          <p:nvPr userDrawn="1"/>
        </p:nvSpPr>
        <p:spPr>
          <a:xfrm>
            <a:off x="504542" y="267977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Common Pitfalls</a:t>
            </a:r>
          </a:p>
        </p:txBody>
      </p:sp>
      <p:pic>
        <p:nvPicPr>
          <p:cNvPr id="29" name="Graphic 28" descr="Key with solid fill">
            <a:extLst>
              <a:ext uri="{FF2B5EF4-FFF2-40B4-BE49-F238E27FC236}">
                <a16:creationId xmlns:a16="http://schemas.microsoft.com/office/drawing/2014/main" id="{E6F5AA4B-6F03-200D-7891-497C78E0C835}"/>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31695" y="2201469"/>
            <a:ext cx="293530" cy="293530"/>
          </a:xfrm>
          <a:prstGeom prst="rect">
            <a:avLst/>
          </a:prstGeom>
        </p:spPr>
      </p:pic>
      <p:sp>
        <p:nvSpPr>
          <p:cNvPr id="34" name="Rectangle 33">
            <a:extLst>
              <a:ext uri="{FF2B5EF4-FFF2-40B4-BE49-F238E27FC236}">
                <a16:creationId xmlns:a16="http://schemas.microsoft.com/office/drawing/2014/main" id="{B405DD7E-46A1-0B73-DEC0-5E810FD11E12}"/>
              </a:ext>
            </a:extLst>
          </p:cNvPr>
          <p:cNvSpPr>
            <a:spLocks/>
          </p:cNvSpPr>
          <p:nvPr userDrawn="1"/>
        </p:nvSpPr>
        <p:spPr>
          <a:xfrm>
            <a:off x="-1" y="453094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5" name="TextBox 34">
            <a:extLst>
              <a:ext uri="{FF2B5EF4-FFF2-40B4-BE49-F238E27FC236}">
                <a16:creationId xmlns:a16="http://schemas.microsoft.com/office/drawing/2014/main" id="{37A0CC72-2FFC-9154-935D-B52132BCCECC}"/>
              </a:ext>
            </a:extLst>
          </p:cNvPr>
          <p:cNvSpPr txBox="1">
            <a:spLocks/>
          </p:cNvSpPr>
          <p:nvPr userDrawn="1"/>
        </p:nvSpPr>
        <p:spPr>
          <a:xfrm>
            <a:off x="504542" y="4597309"/>
            <a:ext cx="1930108"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Recap &amp; Key Takeaways</a:t>
            </a:r>
          </a:p>
        </p:txBody>
      </p:sp>
      <p:pic>
        <p:nvPicPr>
          <p:cNvPr id="36" name="Graphic 35" descr="Beginning with solid fill">
            <a:extLst>
              <a:ext uri="{FF2B5EF4-FFF2-40B4-BE49-F238E27FC236}">
                <a16:creationId xmlns:a16="http://schemas.microsoft.com/office/drawing/2014/main" id="{0110FBDA-084A-120A-7DD7-BDAEBBAE6BC0}"/>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31695" y="4589043"/>
            <a:ext cx="293530" cy="293530"/>
          </a:xfrm>
          <a:prstGeom prst="rect">
            <a:avLst/>
          </a:prstGeom>
        </p:spPr>
      </p:pic>
      <p:pic>
        <p:nvPicPr>
          <p:cNvPr id="45" name="Graphic 44" descr="Thumbs Down with solid fill">
            <a:extLst>
              <a:ext uri="{FF2B5EF4-FFF2-40B4-BE49-F238E27FC236}">
                <a16:creationId xmlns:a16="http://schemas.microsoft.com/office/drawing/2014/main" id="{4212514A-1A8C-F708-2E32-1A0429C61922}"/>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31695" y="2690990"/>
            <a:ext cx="293530" cy="293530"/>
          </a:xfrm>
          <a:prstGeom prst="rect">
            <a:avLst/>
          </a:prstGeom>
        </p:spPr>
      </p:pic>
      <p:sp>
        <p:nvSpPr>
          <p:cNvPr id="49" name="Rectangle 48">
            <a:extLst>
              <a:ext uri="{FF2B5EF4-FFF2-40B4-BE49-F238E27FC236}">
                <a16:creationId xmlns:a16="http://schemas.microsoft.com/office/drawing/2014/main" id="{5B39FEF4-5A95-1F69-DC9B-7665A7ACC40B}"/>
              </a:ext>
            </a:extLst>
          </p:cNvPr>
          <p:cNvSpPr>
            <a:spLocks/>
          </p:cNvSpPr>
          <p:nvPr userDrawn="1"/>
        </p:nvSpPr>
        <p:spPr>
          <a:xfrm>
            <a:off x="-1" y="309172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0" name="TextBox 49">
            <a:extLst>
              <a:ext uri="{FF2B5EF4-FFF2-40B4-BE49-F238E27FC236}">
                <a16:creationId xmlns:a16="http://schemas.microsoft.com/office/drawing/2014/main" id="{5FA7352C-4E5A-A671-8008-71E33E4CCF15}"/>
              </a:ext>
            </a:extLst>
          </p:cNvPr>
          <p:cNvSpPr txBox="1">
            <a:spLocks/>
          </p:cNvSpPr>
          <p:nvPr userDrawn="1"/>
        </p:nvSpPr>
        <p:spPr>
          <a:xfrm>
            <a:off x="504542" y="315808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Violations</a:t>
            </a:r>
          </a:p>
        </p:txBody>
      </p:sp>
      <p:sp>
        <p:nvSpPr>
          <p:cNvPr id="51" name="Rectangle 50">
            <a:extLst>
              <a:ext uri="{FF2B5EF4-FFF2-40B4-BE49-F238E27FC236}">
                <a16:creationId xmlns:a16="http://schemas.microsoft.com/office/drawing/2014/main" id="{5908EB27-B5A6-54D7-46E0-07EAE713946E}"/>
              </a:ext>
            </a:extLst>
          </p:cNvPr>
          <p:cNvSpPr>
            <a:spLocks/>
          </p:cNvSpPr>
          <p:nvPr userDrawn="1"/>
        </p:nvSpPr>
        <p:spPr>
          <a:xfrm>
            <a:off x="-1" y="405263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2" name="TextBox 51">
            <a:extLst>
              <a:ext uri="{FF2B5EF4-FFF2-40B4-BE49-F238E27FC236}">
                <a16:creationId xmlns:a16="http://schemas.microsoft.com/office/drawing/2014/main" id="{9C53E1D0-FD2F-C914-4369-5026D5FD3B6A}"/>
              </a:ext>
            </a:extLst>
          </p:cNvPr>
          <p:cNvSpPr txBox="1">
            <a:spLocks/>
          </p:cNvSpPr>
          <p:nvPr userDrawn="1"/>
        </p:nvSpPr>
        <p:spPr>
          <a:xfrm>
            <a:off x="504542" y="411899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Scenarios</a:t>
            </a:r>
          </a:p>
        </p:txBody>
      </p:sp>
      <p:pic>
        <p:nvPicPr>
          <p:cNvPr id="53" name="Graphic 52">
            <a:extLst>
              <a:ext uri="{FF2B5EF4-FFF2-40B4-BE49-F238E27FC236}">
                <a16:creationId xmlns:a16="http://schemas.microsoft.com/office/drawing/2014/main" id="{09B6EA73-987F-CD56-B20B-AAB01C2B9048}"/>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31695" y="4110733"/>
            <a:ext cx="293530" cy="293530"/>
          </a:xfrm>
          <a:prstGeom prst="rect">
            <a:avLst/>
          </a:prstGeom>
        </p:spPr>
      </p:pic>
      <p:pic>
        <p:nvPicPr>
          <p:cNvPr id="54" name="Graphic 53">
            <a:extLst>
              <a:ext uri="{FF2B5EF4-FFF2-40B4-BE49-F238E27FC236}">
                <a16:creationId xmlns:a16="http://schemas.microsoft.com/office/drawing/2014/main" id="{1B3F32A8-B566-FF28-656C-634FB94A1554}"/>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31695" y="3141444"/>
            <a:ext cx="293530" cy="293530"/>
          </a:xfrm>
          <a:prstGeom prst="rect">
            <a:avLst/>
          </a:prstGeom>
        </p:spPr>
      </p:pic>
      <p:sp>
        <p:nvSpPr>
          <p:cNvPr id="56" name="Rectangle 55">
            <a:extLst>
              <a:ext uri="{FF2B5EF4-FFF2-40B4-BE49-F238E27FC236}">
                <a16:creationId xmlns:a16="http://schemas.microsoft.com/office/drawing/2014/main" id="{BCEAE282-6D02-B1CC-7C94-CD2F524967E5}"/>
              </a:ext>
            </a:extLst>
          </p:cNvPr>
          <p:cNvSpPr>
            <a:spLocks/>
          </p:cNvSpPr>
          <p:nvPr userDrawn="1"/>
        </p:nvSpPr>
        <p:spPr>
          <a:xfrm>
            <a:off x="-3033" y="3582200"/>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57" name="TextBox 56">
            <a:extLst>
              <a:ext uri="{FF2B5EF4-FFF2-40B4-BE49-F238E27FC236}">
                <a16:creationId xmlns:a16="http://schemas.microsoft.com/office/drawing/2014/main" id="{EC6BCEB4-3D0B-8C4D-2BA1-562D750B97FC}"/>
              </a:ext>
            </a:extLst>
          </p:cNvPr>
          <p:cNvSpPr txBox="1">
            <a:spLocks/>
          </p:cNvSpPr>
          <p:nvPr userDrawn="1"/>
        </p:nvSpPr>
        <p:spPr>
          <a:xfrm>
            <a:off x="501510" y="3648561"/>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a:solidFill>
                  <a:schemeClr val="bg1"/>
                </a:solidFill>
              </a:rPr>
              <a:t>Best Practices</a:t>
            </a:r>
          </a:p>
        </p:txBody>
      </p:sp>
      <p:pic>
        <p:nvPicPr>
          <p:cNvPr id="58" name="Graphic 57">
            <a:extLst>
              <a:ext uri="{FF2B5EF4-FFF2-40B4-BE49-F238E27FC236}">
                <a16:creationId xmlns:a16="http://schemas.microsoft.com/office/drawing/2014/main" id="{7F0CC57A-8C77-27B8-6CDB-E37A2D80A5D6}"/>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28663" y="3640295"/>
            <a:ext cx="293530" cy="293530"/>
          </a:xfrm>
          <a:prstGeom prst="rect">
            <a:avLst/>
          </a:prstGeom>
        </p:spPr>
      </p:pic>
      <p:sp>
        <p:nvSpPr>
          <p:cNvPr id="55" name="Isosceles Triangle 54">
            <a:extLst>
              <a:ext uri="{FF2B5EF4-FFF2-40B4-BE49-F238E27FC236}">
                <a16:creationId xmlns:a16="http://schemas.microsoft.com/office/drawing/2014/main" id="{82B955BE-CB25-0FDE-169A-04A3A155038E}"/>
              </a:ext>
            </a:extLst>
          </p:cNvPr>
          <p:cNvSpPr>
            <a:spLocks/>
          </p:cNvSpPr>
          <p:nvPr userDrawn="1"/>
        </p:nvSpPr>
        <p:spPr>
          <a:xfrm rot="16200000">
            <a:off x="2319943" y="3706487"/>
            <a:ext cx="266698" cy="13970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44950"/>
              </a:solidFill>
            </a:endParaRPr>
          </a:p>
        </p:txBody>
      </p:sp>
      <p:sp>
        <p:nvSpPr>
          <p:cNvPr id="42" name="Rectangle 41">
            <a:extLst>
              <a:ext uri="{FF2B5EF4-FFF2-40B4-BE49-F238E27FC236}">
                <a16:creationId xmlns:a16="http://schemas.microsoft.com/office/drawing/2014/main" id="{60239B23-F587-4D02-2E4E-CB43BCD545B1}"/>
              </a:ext>
            </a:extLst>
          </p:cNvPr>
          <p:cNvSpPr/>
          <p:nvPr userDrawn="1"/>
        </p:nvSpPr>
        <p:spPr>
          <a:xfrm>
            <a:off x="2514598" y="1179199"/>
            <a:ext cx="9677402" cy="5635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extLst>
      <p:ext uri="{BB962C8B-B14F-4D97-AF65-F5344CB8AC3E}">
        <p14:creationId xmlns:p14="http://schemas.microsoft.com/office/powerpoint/2010/main" val="3580750315"/>
      </p:ext>
    </p:extLst>
  </p:cSld>
  <p:clrMap bg1="lt1" tx1="dk1" bg2="lt2" tx2="dk2" accent1="accent1" accent2="accent2" accent3="accent3" accent4="accent4" accent5="accent5" accent6="accent6" hlink="hlink" folHlink="folHlink"/>
  <p:sldLayoutIdLst>
    <p:sldLayoutId id="21474840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16A583-4E02-DFD1-CFA6-FF6D72207C0E}"/>
              </a:ext>
            </a:extLst>
          </p:cNvPr>
          <p:cNvSpPr/>
          <p:nvPr userDrawn="1"/>
        </p:nvSpPr>
        <p:spPr>
          <a:xfrm>
            <a:off x="0" y="1065867"/>
            <a:ext cx="12192000" cy="112619"/>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88F78-93FF-0C24-2456-402F405499E9}"/>
              </a:ext>
            </a:extLst>
          </p:cNvPr>
          <p:cNvSpPr/>
          <p:nvPr userDrawn="1"/>
        </p:nvSpPr>
        <p:spPr>
          <a:xfrm>
            <a:off x="0" y="1"/>
            <a:ext cx="12192000" cy="106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800" b="1">
                <a:solidFill>
                  <a:schemeClr val="accent1"/>
                </a:solidFill>
              </a:rPr>
              <a:t>   </a:t>
            </a:r>
            <a:endParaRPr lang="en-US" sz="3600" b="1">
              <a:solidFill>
                <a:srgbClr val="06606A"/>
              </a:solidFill>
            </a:endParaRPr>
          </a:p>
        </p:txBody>
      </p:sp>
      <p:pic>
        <p:nvPicPr>
          <p:cNvPr id="43" name="Picture 42">
            <a:extLst>
              <a:ext uri="{FF2B5EF4-FFF2-40B4-BE49-F238E27FC236}">
                <a16:creationId xmlns:a16="http://schemas.microsoft.com/office/drawing/2014/main" id="{FCFEACBF-0C7F-EDCF-4504-4DA111279866}"/>
              </a:ext>
            </a:extLst>
          </p:cNvPr>
          <p:cNvPicPr>
            <a:picLocks noChangeAspect="1"/>
          </p:cNvPicPr>
          <p:nvPr userDrawn="1"/>
        </p:nvPicPr>
        <p:blipFill>
          <a:blip r:embed="rId3"/>
          <a:stretch>
            <a:fillRect/>
          </a:stretch>
        </p:blipFill>
        <p:spPr>
          <a:xfrm>
            <a:off x="10140950" y="323275"/>
            <a:ext cx="1664447" cy="458508"/>
          </a:xfrm>
          <a:prstGeom prst="rect">
            <a:avLst/>
          </a:prstGeom>
        </p:spPr>
      </p:pic>
      <p:sp>
        <p:nvSpPr>
          <p:cNvPr id="2" name="Rectangle 1">
            <a:extLst>
              <a:ext uri="{FF2B5EF4-FFF2-40B4-BE49-F238E27FC236}">
                <a16:creationId xmlns:a16="http://schemas.microsoft.com/office/drawing/2014/main" id="{658B75BF-C8CD-B946-B191-6CA659121EE7}"/>
              </a:ext>
            </a:extLst>
          </p:cNvPr>
          <p:cNvSpPr>
            <a:spLocks/>
          </p:cNvSpPr>
          <p:nvPr userDrawn="1"/>
        </p:nvSpPr>
        <p:spPr>
          <a:xfrm>
            <a:off x="0" y="1086186"/>
            <a:ext cx="2514600" cy="5771814"/>
          </a:xfrm>
          <a:prstGeom prst="rect">
            <a:avLst/>
          </a:prstGeom>
          <a:solidFill>
            <a:srgbClr val="B7E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68" name="TextBox 67">
            <a:extLst>
              <a:ext uri="{FF2B5EF4-FFF2-40B4-BE49-F238E27FC236}">
                <a16:creationId xmlns:a16="http://schemas.microsoft.com/office/drawing/2014/main" id="{B7FE23B9-D952-ACEE-1E17-F8EF9401B0C4}"/>
              </a:ext>
            </a:extLst>
          </p:cNvPr>
          <p:cNvSpPr txBox="1">
            <a:spLocks/>
          </p:cNvSpPr>
          <p:nvPr userDrawn="1"/>
        </p:nvSpPr>
        <p:spPr>
          <a:xfrm>
            <a:off x="102474" y="6554623"/>
            <a:ext cx="23096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©2025 AssistRx, Inc. Learning &amp; Development. Private &amp; Confidential.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20" normalizeH="0" noProof="0">
                <a:ln>
                  <a:noFill/>
                </a:ln>
                <a:solidFill>
                  <a:schemeClr val="bg1">
                    <a:alpha val="50000"/>
                  </a:schemeClr>
                </a:solidFill>
                <a:effectLst/>
                <a:uLnTx/>
                <a:uFillTx/>
                <a:latin typeface="Calibri" panose="020F0502020204030204"/>
                <a:ea typeface="+mn-ea"/>
                <a:cs typeface="+mn-cs"/>
              </a:rPr>
              <a:t>Do Not Distribute Without Consent. </a:t>
            </a:r>
          </a:p>
        </p:txBody>
      </p:sp>
      <p:sp>
        <p:nvSpPr>
          <p:cNvPr id="3" name="Rectangle 2">
            <a:extLst>
              <a:ext uri="{FF2B5EF4-FFF2-40B4-BE49-F238E27FC236}">
                <a16:creationId xmlns:a16="http://schemas.microsoft.com/office/drawing/2014/main" id="{7E0BE532-2897-3408-3F1A-3E6EB7FEDD16}"/>
              </a:ext>
            </a:extLst>
          </p:cNvPr>
          <p:cNvSpPr>
            <a:spLocks/>
          </p:cNvSpPr>
          <p:nvPr userDrawn="1"/>
        </p:nvSpPr>
        <p:spPr>
          <a:xfrm>
            <a:off x="-1" y="117848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 name="TextBox 3">
            <a:extLst>
              <a:ext uri="{FF2B5EF4-FFF2-40B4-BE49-F238E27FC236}">
                <a16:creationId xmlns:a16="http://schemas.microsoft.com/office/drawing/2014/main" id="{9DC5C100-4721-B07A-0AFF-4D4E586884AA}"/>
              </a:ext>
            </a:extLst>
          </p:cNvPr>
          <p:cNvSpPr txBox="1">
            <a:spLocks/>
          </p:cNvSpPr>
          <p:nvPr userDrawn="1"/>
        </p:nvSpPr>
        <p:spPr>
          <a:xfrm>
            <a:off x="504542" y="1248510"/>
            <a:ext cx="1830669" cy="276999"/>
          </a:xfrm>
          <a:prstGeom prst="rect">
            <a:avLst/>
          </a:prstGeom>
          <a:noFill/>
        </p:spPr>
        <p:txBody>
          <a:bodyPr wrap="square" rtlCol="0">
            <a:spAutoFit/>
          </a:bodyPr>
          <a:lstStyle/>
          <a:p>
            <a:r>
              <a:rPr lang="en-US" sz="1200" b="0" spc="20">
                <a:solidFill>
                  <a:srgbClr val="18A6D2"/>
                </a:solidFill>
              </a:rPr>
              <a:t>Learning Objectives</a:t>
            </a:r>
          </a:p>
        </p:txBody>
      </p:sp>
      <p:pic>
        <p:nvPicPr>
          <p:cNvPr id="5" name="Graphic 4" descr="Presentation with checklist with solid fill">
            <a:extLst>
              <a:ext uri="{FF2B5EF4-FFF2-40B4-BE49-F238E27FC236}">
                <a16:creationId xmlns:a16="http://schemas.microsoft.com/office/drawing/2014/main" id="{842C1B87-F5D4-1AE0-46F6-C5E89D29357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1695" y="1236583"/>
            <a:ext cx="293530" cy="293530"/>
          </a:xfrm>
          <a:prstGeom prst="rect">
            <a:avLst/>
          </a:prstGeom>
        </p:spPr>
      </p:pic>
      <p:sp>
        <p:nvSpPr>
          <p:cNvPr id="6" name="Rectangle 5">
            <a:extLst>
              <a:ext uri="{FF2B5EF4-FFF2-40B4-BE49-F238E27FC236}">
                <a16:creationId xmlns:a16="http://schemas.microsoft.com/office/drawing/2014/main" id="{C23CF574-B110-4089-0AE2-A29AB2342B4C}"/>
              </a:ext>
            </a:extLst>
          </p:cNvPr>
          <p:cNvSpPr>
            <a:spLocks/>
          </p:cNvSpPr>
          <p:nvPr userDrawn="1"/>
        </p:nvSpPr>
        <p:spPr>
          <a:xfrm>
            <a:off x="-1" y="213510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18" name="TextBox 17">
            <a:extLst>
              <a:ext uri="{FF2B5EF4-FFF2-40B4-BE49-F238E27FC236}">
                <a16:creationId xmlns:a16="http://schemas.microsoft.com/office/drawing/2014/main" id="{FF1764A0-AD99-5C64-5D78-7339B0C96F3A}"/>
              </a:ext>
            </a:extLst>
          </p:cNvPr>
          <p:cNvSpPr txBox="1">
            <a:spLocks/>
          </p:cNvSpPr>
          <p:nvPr userDrawn="1"/>
        </p:nvSpPr>
        <p:spPr>
          <a:xfrm>
            <a:off x="504542" y="220146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Accessing PHI</a:t>
            </a:r>
          </a:p>
        </p:txBody>
      </p:sp>
      <p:sp>
        <p:nvSpPr>
          <p:cNvPr id="20" name="Rectangle 19">
            <a:extLst>
              <a:ext uri="{FF2B5EF4-FFF2-40B4-BE49-F238E27FC236}">
                <a16:creationId xmlns:a16="http://schemas.microsoft.com/office/drawing/2014/main" id="{5DB79D6A-4CF5-B35A-2CE0-3C7DA52D81D1}"/>
              </a:ext>
            </a:extLst>
          </p:cNvPr>
          <p:cNvSpPr>
            <a:spLocks/>
          </p:cNvSpPr>
          <p:nvPr userDrawn="1"/>
        </p:nvSpPr>
        <p:spPr>
          <a:xfrm>
            <a:off x="-1" y="165679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2" name="TextBox 21">
            <a:extLst>
              <a:ext uri="{FF2B5EF4-FFF2-40B4-BE49-F238E27FC236}">
                <a16:creationId xmlns:a16="http://schemas.microsoft.com/office/drawing/2014/main" id="{1A5027CE-9724-D8EA-C82F-A1EC176D5B87}"/>
              </a:ext>
            </a:extLst>
          </p:cNvPr>
          <p:cNvSpPr txBox="1">
            <a:spLocks/>
          </p:cNvSpPr>
          <p:nvPr userDrawn="1"/>
        </p:nvSpPr>
        <p:spPr>
          <a:xfrm>
            <a:off x="504542" y="172315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PHI Overview</a:t>
            </a:r>
          </a:p>
        </p:txBody>
      </p:sp>
      <p:pic>
        <p:nvPicPr>
          <p:cNvPr id="23" name="Graphic 22" descr="Lightbulb and gear with solid fill">
            <a:extLst>
              <a:ext uri="{FF2B5EF4-FFF2-40B4-BE49-F238E27FC236}">
                <a16:creationId xmlns:a16="http://schemas.microsoft.com/office/drawing/2014/main" id="{D4E96D5C-1202-C1DF-31BC-1D10E14EF4B4}"/>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31695" y="1714893"/>
            <a:ext cx="293530" cy="293530"/>
          </a:xfrm>
          <a:prstGeom prst="rect">
            <a:avLst/>
          </a:prstGeom>
        </p:spPr>
      </p:pic>
      <p:sp>
        <p:nvSpPr>
          <p:cNvPr id="24" name="Rectangle 23">
            <a:extLst>
              <a:ext uri="{FF2B5EF4-FFF2-40B4-BE49-F238E27FC236}">
                <a16:creationId xmlns:a16="http://schemas.microsoft.com/office/drawing/2014/main" id="{A1B70546-AB6C-5E69-EFE1-4526D0D29C84}"/>
              </a:ext>
            </a:extLst>
          </p:cNvPr>
          <p:cNvSpPr>
            <a:spLocks/>
          </p:cNvSpPr>
          <p:nvPr userDrawn="1"/>
        </p:nvSpPr>
        <p:spPr>
          <a:xfrm>
            <a:off x="-1" y="261341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25" name="TextBox 24">
            <a:extLst>
              <a:ext uri="{FF2B5EF4-FFF2-40B4-BE49-F238E27FC236}">
                <a16:creationId xmlns:a16="http://schemas.microsoft.com/office/drawing/2014/main" id="{66714AF5-EE2C-035A-0434-8D48A22F1FF6}"/>
              </a:ext>
            </a:extLst>
          </p:cNvPr>
          <p:cNvSpPr txBox="1">
            <a:spLocks/>
          </p:cNvSpPr>
          <p:nvPr userDrawn="1"/>
        </p:nvSpPr>
        <p:spPr>
          <a:xfrm>
            <a:off x="504542" y="267977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Common Pitfalls</a:t>
            </a:r>
          </a:p>
        </p:txBody>
      </p:sp>
      <p:pic>
        <p:nvPicPr>
          <p:cNvPr id="28" name="Graphic 27" descr="Key with solid fill">
            <a:extLst>
              <a:ext uri="{FF2B5EF4-FFF2-40B4-BE49-F238E27FC236}">
                <a16:creationId xmlns:a16="http://schemas.microsoft.com/office/drawing/2014/main" id="{45160962-4D83-A921-D8A1-1088336BA14F}"/>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31695" y="2201469"/>
            <a:ext cx="293530" cy="293530"/>
          </a:xfrm>
          <a:prstGeom prst="rect">
            <a:avLst/>
          </a:prstGeom>
        </p:spPr>
      </p:pic>
      <p:sp>
        <p:nvSpPr>
          <p:cNvPr id="29" name="Rectangle 28">
            <a:extLst>
              <a:ext uri="{FF2B5EF4-FFF2-40B4-BE49-F238E27FC236}">
                <a16:creationId xmlns:a16="http://schemas.microsoft.com/office/drawing/2014/main" id="{E969D087-2B54-D6B6-D123-47BAF437E366}"/>
              </a:ext>
            </a:extLst>
          </p:cNvPr>
          <p:cNvSpPr>
            <a:spLocks/>
          </p:cNvSpPr>
          <p:nvPr userDrawn="1"/>
        </p:nvSpPr>
        <p:spPr>
          <a:xfrm>
            <a:off x="-1" y="453094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34" name="TextBox 33">
            <a:extLst>
              <a:ext uri="{FF2B5EF4-FFF2-40B4-BE49-F238E27FC236}">
                <a16:creationId xmlns:a16="http://schemas.microsoft.com/office/drawing/2014/main" id="{DB94D4DF-F04B-716A-A989-1E5C7D4101F7}"/>
              </a:ext>
            </a:extLst>
          </p:cNvPr>
          <p:cNvSpPr txBox="1">
            <a:spLocks/>
          </p:cNvSpPr>
          <p:nvPr userDrawn="1"/>
        </p:nvSpPr>
        <p:spPr>
          <a:xfrm>
            <a:off x="504542" y="4597309"/>
            <a:ext cx="1930108"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Recap &amp; Key Takeaways</a:t>
            </a:r>
          </a:p>
        </p:txBody>
      </p:sp>
      <p:pic>
        <p:nvPicPr>
          <p:cNvPr id="35" name="Graphic 34" descr="Beginning with solid fill">
            <a:extLst>
              <a:ext uri="{FF2B5EF4-FFF2-40B4-BE49-F238E27FC236}">
                <a16:creationId xmlns:a16="http://schemas.microsoft.com/office/drawing/2014/main" id="{A30A4B2A-BA44-4AED-0B6F-AB783755792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31695" y="4589043"/>
            <a:ext cx="293530" cy="293530"/>
          </a:xfrm>
          <a:prstGeom prst="rect">
            <a:avLst/>
          </a:prstGeom>
        </p:spPr>
      </p:pic>
      <p:pic>
        <p:nvPicPr>
          <p:cNvPr id="40" name="Graphic 39" descr="Thumbs Down with solid fill">
            <a:extLst>
              <a:ext uri="{FF2B5EF4-FFF2-40B4-BE49-F238E27FC236}">
                <a16:creationId xmlns:a16="http://schemas.microsoft.com/office/drawing/2014/main" id="{3CF71F0D-D8E2-3739-F9E2-2F8E1391DA20}"/>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31695" y="2690990"/>
            <a:ext cx="293530" cy="293530"/>
          </a:xfrm>
          <a:prstGeom prst="rect">
            <a:avLst/>
          </a:prstGeom>
        </p:spPr>
      </p:pic>
      <p:sp>
        <p:nvSpPr>
          <p:cNvPr id="47" name="Rectangle 46">
            <a:extLst>
              <a:ext uri="{FF2B5EF4-FFF2-40B4-BE49-F238E27FC236}">
                <a16:creationId xmlns:a16="http://schemas.microsoft.com/office/drawing/2014/main" id="{E6D58317-960A-5BEC-4F10-EC49169A1C6D}"/>
              </a:ext>
            </a:extLst>
          </p:cNvPr>
          <p:cNvSpPr>
            <a:spLocks/>
          </p:cNvSpPr>
          <p:nvPr userDrawn="1"/>
        </p:nvSpPr>
        <p:spPr>
          <a:xfrm>
            <a:off x="-1" y="3091728"/>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48" name="TextBox 47">
            <a:extLst>
              <a:ext uri="{FF2B5EF4-FFF2-40B4-BE49-F238E27FC236}">
                <a16:creationId xmlns:a16="http://schemas.microsoft.com/office/drawing/2014/main" id="{F5E88188-8404-1744-1069-CFC195EE9C9B}"/>
              </a:ext>
            </a:extLst>
          </p:cNvPr>
          <p:cNvSpPr txBox="1">
            <a:spLocks/>
          </p:cNvSpPr>
          <p:nvPr userDrawn="1"/>
        </p:nvSpPr>
        <p:spPr>
          <a:xfrm>
            <a:off x="504542" y="315808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18A6D2"/>
                </a:solidFill>
              </a:rPr>
              <a:t>HIPAA Violations</a:t>
            </a:r>
          </a:p>
        </p:txBody>
      </p:sp>
      <p:sp>
        <p:nvSpPr>
          <p:cNvPr id="49" name="Rectangle 48">
            <a:extLst>
              <a:ext uri="{FF2B5EF4-FFF2-40B4-BE49-F238E27FC236}">
                <a16:creationId xmlns:a16="http://schemas.microsoft.com/office/drawing/2014/main" id="{1531F892-6C36-076D-EC71-0E8572F5230B}"/>
              </a:ext>
            </a:extLst>
          </p:cNvPr>
          <p:cNvSpPr>
            <a:spLocks/>
          </p:cNvSpPr>
          <p:nvPr userDrawn="1"/>
        </p:nvSpPr>
        <p:spPr>
          <a:xfrm>
            <a:off x="-1" y="4052638"/>
            <a:ext cx="2514599" cy="409721"/>
          </a:xfrm>
          <a:prstGeom prst="rect">
            <a:avLst/>
          </a:prstGeom>
          <a:solidFill>
            <a:srgbClr val="127A9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chemeClr val="bg1">
                  <a:alpha val="99000"/>
                </a:schemeClr>
              </a:solidFill>
            </a:endParaRPr>
          </a:p>
        </p:txBody>
      </p:sp>
      <p:sp>
        <p:nvSpPr>
          <p:cNvPr id="50" name="TextBox 49">
            <a:extLst>
              <a:ext uri="{FF2B5EF4-FFF2-40B4-BE49-F238E27FC236}">
                <a16:creationId xmlns:a16="http://schemas.microsoft.com/office/drawing/2014/main" id="{A9550E34-6211-F036-B914-F4E23A7E4953}"/>
              </a:ext>
            </a:extLst>
          </p:cNvPr>
          <p:cNvSpPr txBox="1">
            <a:spLocks/>
          </p:cNvSpPr>
          <p:nvPr userDrawn="1"/>
        </p:nvSpPr>
        <p:spPr>
          <a:xfrm>
            <a:off x="504542" y="4118999"/>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HIPAA Scenarios</a:t>
            </a:r>
          </a:p>
        </p:txBody>
      </p:sp>
      <p:pic>
        <p:nvPicPr>
          <p:cNvPr id="51" name="Graphic 50">
            <a:extLst>
              <a:ext uri="{FF2B5EF4-FFF2-40B4-BE49-F238E27FC236}">
                <a16:creationId xmlns:a16="http://schemas.microsoft.com/office/drawing/2014/main" id="{742FEB6A-C5B0-259A-44B9-2F874338F49C}"/>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31695" y="4110733"/>
            <a:ext cx="293530" cy="293530"/>
          </a:xfrm>
          <a:prstGeom prst="rect">
            <a:avLst/>
          </a:prstGeom>
        </p:spPr>
      </p:pic>
      <p:pic>
        <p:nvPicPr>
          <p:cNvPr id="52" name="Graphic 51">
            <a:extLst>
              <a:ext uri="{FF2B5EF4-FFF2-40B4-BE49-F238E27FC236}">
                <a16:creationId xmlns:a16="http://schemas.microsoft.com/office/drawing/2014/main" id="{51567AFE-F328-14AB-25B6-DA63667A22FB}"/>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131695" y="3141444"/>
            <a:ext cx="293530" cy="293530"/>
          </a:xfrm>
          <a:prstGeom prst="rect">
            <a:avLst/>
          </a:prstGeom>
        </p:spPr>
      </p:pic>
      <p:sp>
        <p:nvSpPr>
          <p:cNvPr id="53" name="Rectangle 52">
            <a:extLst>
              <a:ext uri="{FF2B5EF4-FFF2-40B4-BE49-F238E27FC236}">
                <a16:creationId xmlns:a16="http://schemas.microsoft.com/office/drawing/2014/main" id="{79DB7050-BAA6-EAE7-D775-C7D8F5E41935}"/>
              </a:ext>
            </a:extLst>
          </p:cNvPr>
          <p:cNvSpPr>
            <a:spLocks/>
          </p:cNvSpPr>
          <p:nvPr userDrawn="1"/>
        </p:nvSpPr>
        <p:spPr>
          <a:xfrm>
            <a:off x="-3033" y="3582200"/>
            <a:ext cx="2514599" cy="409721"/>
          </a:xfrm>
          <a:prstGeom prst="rect">
            <a:avLst/>
          </a:prstGeom>
          <a:solidFill>
            <a:srgbClr val="8ED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r"/>
            <a:endParaRPr lang="en-US" sz="1200">
              <a:solidFill>
                <a:srgbClr val="055E67"/>
              </a:solidFill>
            </a:endParaRPr>
          </a:p>
        </p:txBody>
      </p:sp>
      <p:sp>
        <p:nvSpPr>
          <p:cNvPr id="54" name="TextBox 53">
            <a:extLst>
              <a:ext uri="{FF2B5EF4-FFF2-40B4-BE49-F238E27FC236}">
                <a16:creationId xmlns:a16="http://schemas.microsoft.com/office/drawing/2014/main" id="{42DD2EC3-2597-29AA-577C-865B403DDADE}"/>
              </a:ext>
            </a:extLst>
          </p:cNvPr>
          <p:cNvSpPr txBox="1">
            <a:spLocks/>
          </p:cNvSpPr>
          <p:nvPr userDrawn="1"/>
        </p:nvSpPr>
        <p:spPr>
          <a:xfrm>
            <a:off x="501510" y="3648561"/>
            <a:ext cx="1830669" cy="276999"/>
          </a:xfrm>
          <a:prstGeom prst="rect">
            <a:avLst/>
          </a:prstGeom>
          <a:noFill/>
        </p:spPr>
        <p:txBody>
          <a:bodyPr wrap="square" rtlCol="0">
            <a:spAutoFit/>
          </a:bodyPr>
          <a:lstStyle>
            <a:defPPr>
              <a:defRPr lang="en-US"/>
            </a:defPPr>
            <a:lvl1pPr>
              <a:defRPr sz="1200" b="1" spc="20">
                <a:solidFill>
                  <a:schemeClr val="bg1"/>
                </a:solidFill>
              </a:defRPr>
            </a:lvl1pPr>
          </a:lstStyle>
          <a:p>
            <a:pPr lvl="0"/>
            <a:r>
              <a:rPr lang="en-US" sz="1200" b="0">
                <a:solidFill>
                  <a:srgbClr val="18A6D2"/>
                </a:solidFill>
              </a:rPr>
              <a:t>Best Practices</a:t>
            </a:r>
          </a:p>
        </p:txBody>
      </p:sp>
      <p:pic>
        <p:nvPicPr>
          <p:cNvPr id="56" name="Graphic 55">
            <a:extLst>
              <a:ext uri="{FF2B5EF4-FFF2-40B4-BE49-F238E27FC236}">
                <a16:creationId xmlns:a16="http://schemas.microsoft.com/office/drawing/2014/main" id="{08BDE1A0-E28B-327F-C9E7-B6744FEFBDDF}"/>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128663" y="3640295"/>
            <a:ext cx="293530" cy="293530"/>
          </a:xfrm>
          <a:prstGeom prst="rect">
            <a:avLst/>
          </a:prstGeom>
        </p:spPr>
      </p:pic>
      <p:sp>
        <p:nvSpPr>
          <p:cNvPr id="55" name="Isosceles Triangle 54">
            <a:extLst>
              <a:ext uri="{FF2B5EF4-FFF2-40B4-BE49-F238E27FC236}">
                <a16:creationId xmlns:a16="http://schemas.microsoft.com/office/drawing/2014/main" id="{82B955BE-CB25-0FDE-169A-04A3A155038E}"/>
              </a:ext>
            </a:extLst>
          </p:cNvPr>
          <p:cNvSpPr>
            <a:spLocks/>
          </p:cNvSpPr>
          <p:nvPr userDrawn="1"/>
        </p:nvSpPr>
        <p:spPr>
          <a:xfrm rot="16200000">
            <a:off x="2319943" y="4185052"/>
            <a:ext cx="266698" cy="13970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44950"/>
              </a:solidFill>
            </a:endParaRPr>
          </a:p>
        </p:txBody>
      </p:sp>
      <p:sp>
        <p:nvSpPr>
          <p:cNvPr id="42" name="Rectangle 41">
            <a:extLst>
              <a:ext uri="{FF2B5EF4-FFF2-40B4-BE49-F238E27FC236}">
                <a16:creationId xmlns:a16="http://schemas.microsoft.com/office/drawing/2014/main" id="{60239B23-F587-4D02-2E4E-CB43BCD545B1}"/>
              </a:ext>
            </a:extLst>
          </p:cNvPr>
          <p:cNvSpPr/>
          <p:nvPr userDrawn="1"/>
        </p:nvSpPr>
        <p:spPr>
          <a:xfrm>
            <a:off x="2514598" y="1179199"/>
            <a:ext cx="9677402" cy="5635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Tree>
    <p:extLst>
      <p:ext uri="{BB962C8B-B14F-4D97-AF65-F5344CB8AC3E}">
        <p14:creationId xmlns:p14="http://schemas.microsoft.com/office/powerpoint/2010/main" val="3681380144"/>
      </p:ext>
    </p:extLst>
  </p:cSld>
  <p:clrMap bg1="lt1" tx1="dk1" bg2="lt2" tx2="dk2" accent1="accent1" accent2="accent2" accent3="accent3" accent4="accent4" accent5="accent5" accent6="accent6" hlink="hlink" folHlink="folHlink"/>
  <p:sldLayoutIdLst>
    <p:sldLayoutId id="21474840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assistrx.logicmanager.com/incidents/?t=23&amp;p=11&amp;k=5316CA1C5DDCA8E6CECCFCE58F3B8540E540EE22F6180FB89492904051B3D531"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65238C-4754-AE48-463E-F71DDBE88505}"/>
              </a:ext>
            </a:extLst>
          </p:cNvPr>
          <p:cNvSpPr/>
          <p:nvPr/>
        </p:nvSpPr>
        <p:spPr>
          <a:xfrm>
            <a:off x="499941" y="4664914"/>
            <a:ext cx="2901312" cy="10658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106D8A"/>
              </a:solidFill>
            </a:endParaRPr>
          </a:p>
        </p:txBody>
      </p:sp>
      <p:cxnSp>
        <p:nvCxnSpPr>
          <p:cNvPr id="4" name="Straight Connector 3">
            <a:extLst>
              <a:ext uri="{FF2B5EF4-FFF2-40B4-BE49-F238E27FC236}">
                <a16:creationId xmlns:a16="http://schemas.microsoft.com/office/drawing/2014/main" id="{5CA00D5B-0CC6-AAB3-971A-F55BF9C7EBF2}"/>
              </a:ext>
            </a:extLst>
          </p:cNvPr>
          <p:cNvCxnSpPr>
            <a:cxnSpLocks/>
          </p:cNvCxnSpPr>
          <p:nvPr/>
        </p:nvCxnSpPr>
        <p:spPr>
          <a:xfrm>
            <a:off x="739268" y="3831508"/>
            <a:ext cx="2422659" cy="0"/>
          </a:xfrm>
          <a:prstGeom prst="line">
            <a:avLst/>
          </a:prstGeom>
          <a:ln>
            <a:solidFill>
              <a:srgbClr val="106D8A"/>
            </a:solidFill>
          </a:ln>
        </p:spPr>
        <p:style>
          <a:lnRef idx="2">
            <a:schemeClr val="accent1"/>
          </a:lnRef>
          <a:fillRef idx="0">
            <a:schemeClr val="accent1"/>
          </a:fillRef>
          <a:effectRef idx="1">
            <a:schemeClr val="accent1"/>
          </a:effectRef>
          <a:fontRef idx="minor">
            <a:schemeClr val="tx1"/>
          </a:fontRef>
        </p:style>
      </p:cxnSp>
      <p:sp>
        <p:nvSpPr>
          <p:cNvPr id="2" name="Picture Placeholder 1">
            <a:extLst>
              <a:ext uri="{FF2B5EF4-FFF2-40B4-BE49-F238E27FC236}">
                <a16:creationId xmlns:a16="http://schemas.microsoft.com/office/drawing/2014/main" id="{5C01EEDE-BC6C-5813-58D3-CB43C4954071}"/>
              </a:ext>
            </a:extLst>
          </p:cNvPr>
          <p:cNvSpPr>
            <a:spLocks noGrp="1"/>
          </p:cNvSpPr>
          <p:nvPr>
            <p:ph type="pic" sz="quarter" idx="10"/>
          </p:nvPr>
        </p:nvSpPr>
        <p:spPr>
          <a:xfrm>
            <a:off x="1093788" y="2678113"/>
            <a:ext cx="1811337" cy="922337"/>
          </a:xfrm>
        </p:spPr>
        <p:txBody>
          <a:bodyPr/>
          <a:lstStyle/>
          <a:p>
            <a:endParaRPr lang="en-US" dirty="0"/>
          </a:p>
        </p:txBody>
      </p:sp>
      <p:sp>
        <p:nvSpPr>
          <p:cNvPr id="5" name="Picture Placeholder 4">
            <a:extLst>
              <a:ext uri="{FF2B5EF4-FFF2-40B4-BE49-F238E27FC236}">
                <a16:creationId xmlns:a16="http://schemas.microsoft.com/office/drawing/2014/main" id="{C4C4E1C4-4D36-8CEE-0790-88732F223163}"/>
              </a:ext>
            </a:extLst>
          </p:cNvPr>
          <p:cNvSpPr>
            <a:spLocks noGrp="1"/>
          </p:cNvSpPr>
          <p:nvPr>
            <p:ph type="pic" sz="quarter" idx="11"/>
          </p:nvPr>
        </p:nvSpPr>
        <p:spPr>
          <a:xfrm>
            <a:off x="1093787" y="4069654"/>
            <a:ext cx="1811337" cy="922337"/>
          </a:xfrm>
        </p:spPr>
        <p:txBody>
          <a:bodyPr/>
          <a:lstStyle/>
          <a:p>
            <a:endParaRPr lang="en-US"/>
          </a:p>
        </p:txBody>
      </p:sp>
      <p:sp>
        <p:nvSpPr>
          <p:cNvPr id="8" name="Text Placeholder 7">
            <a:extLst>
              <a:ext uri="{FF2B5EF4-FFF2-40B4-BE49-F238E27FC236}">
                <a16:creationId xmlns:a16="http://schemas.microsoft.com/office/drawing/2014/main" id="{371E4671-A3FC-75A5-BA28-B8FDF3E608D8}"/>
              </a:ext>
            </a:extLst>
          </p:cNvPr>
          <p:cNvSpPr>
            <a:spLocks noGrp="1"/>
          </p:cNvSpPr>
          <p:nvPr>
            <p:ph type="body" sz="quarter" idx="22"/>
          </p:nvPr>
        </p:nvSpPr>
        <p:spPr>
          <a:xfrm>
            <a:off x="555478" y="5331478"/>
            <a:ext cx="2803019" cy="406400"/>
          </a:xfrm>
        </p:spPr>
        <p:txBody>
          <a:bodyPr/>
          <a:lstStyle/>
          <a:p>
            <a:pPr marL="0" indent="0" algn="ctr">
              <a:buNone/>
            </a:pPr>
            <a:r>
              <a:rPr lang="en-US" dirty="0"/>
              <a:t>HIPAA Compliance Review</a:t>
            </a:r>
          </a:p>
          <a:p>
            <a:pPr algn="ctr"/>
            <a:endParaRPr lang="en-US" dirty="0"/>
          </a:p>
        </p:txBody>
      </p:sp>
    </p:spTree>
    <p:extLst>
      <p:ext uri="{BB962C8B-B14F-4D97-AF65-F5344CB8AC3E}">
        <p14:creationId xmlns:p14="http://schemas.microsoft.com/office/powerpoint/2010/main" val="4164790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AF6430-1DB4-0770-AC1A-781E2ED8CAB5}"/>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46116CA8-DEFA-07EA-2435-F037FC2885DB}"/>
              </a:ext>
            </a:extLst>
          </p:cNvPr>
          <p:cNvSpPr/>
          <p:nvPr/>
        </p:nvSpPr>
        <p:spPr>
          <a:xfrm>
            <a:off x="2818114" y="1424635"/>
            <a:ext cx="9041055" cy="5242865"/>
          </a:xfrm>
          <a:prstGeom prst="roundRect">
            <a:avLst>
              <a:gd name="adj" fmla="val 3112"/>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4" name="Rectangle: Rounded Corners 3">
            <a:extLst>
              <a:ext uri="{FF2B5EF4-FFF2-40B4-BE49-F238E27FC236}">
                <a16:creationId xmlns:a16="http://schemas.microsoft.com/office/drawing/2014/main" id="{02220E70-5ABF-2AF0-AF18-5EA3FF4B3476}"/>
              </a:ext>
            </a:extLst>
          </p:cNvPr>
          <p:cNvSpPr/>
          <p:nvPr/>
        </p:nvSpPr>
        <p:spPr>
          <a:xfrm>
            <a:off x="3009456" y="1577036"/>
            <a:ext cx="8658371" cy="623070"/>
          </a:xfrm>
          <a:prstGeom prst="roundRect">
            <a:avLst>
              <a:gd name="adj" fmla="val 15530"/>
            </a:avLst>
          </a:prstGeom>
          <a:solidFill>
            <a:srgbClr val="106D8A"/>
          </a:solidFill>
          <a:ln w="28575">
            <a:no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Common Ways HIPAA Violations Occur </a:t>
            </a:r>
          </a:p>
        </p:txBody>
      </p:sp>
      <p:sp>
        <p:nvSpPr>
          <p:cNvPr id="5" name="Text Placeholder 19">
            <a:extLst>
              <a:ext uri="{FF2B5EF4-FFF2-40B4-BE49-F238E27FC236}">
                <a16:creationId xmlns:a16="http://schemas.microsoft.com/office/drawing/2014/main" id="{5DA024F8-4D13-EE60-1D4F-5CE850C41B90}"/>
              </a:ext>
            </a:extLst>
          </p:cNvPr>
          <p:cNvSpPr txBox="1">
            <a:spLocks/>
          </p:cNvSpPr>
          <p:nvPr/>
        </p:nvSpPr>
        <p:spPr>
          <a:xfrm>
            <a:off x="2943839" y="2374015"/>
            <a:ext cx="8789603" cy="677876"/>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0" kern="1200" dirty="0" smtClean="0">
                <a:solidFill>
                  <a:srgbClr val="03393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lumMod val="75000"/>
                    <a:lumOff val="25000"/>
                  </a:schemeClr>
                </a:solidFill>
              </a:rPr>
              <a:t>These are the most common ways HIPAA violations occur - not through bad intentions, but through simple oversights that can happen in fast-paced work environments.</a:t>
            </a:r>
          </a:p>
        </p:txBody>
      </p:sp>
      <p:sp>
        <p:nvSpPr>
          <p:cNvPr id="6" name="Oval 5">
            <a:extLst>
              <a:ext uri="{FF2B5EF4-FFF2-40B4-BE49-F238E27FC236}">
                <a16:creationId xmlns:a16="http://schemas.microsoft.com/office/drawing/2014/main" id="{B41ED1DA-60C2-81FD-0D62-E4A26A9072BD}"/>
              </a:ext>
            </a:extLst>
          </p:cNvPr>
          <p:cNvSpPr/>
          <p:nvPr/>
        </p:nvSpPr>
        <p:spPr>
          <a:xfrm>
            <a:off x="3177078" y="3491191"/>
            <a:ext cx="361950" cy="36195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F2A3211-3773-C5F1-4DFD-CB219496772C}"/>
              </a:ext>
            </a:extLst>
          </p:cNvPr>
          <p:cNvSpPr/>
          <p:nvPr/>
        </p:nvSpPr>
        <p:spPr>
          <a:xfrm>
            <a:off x="3177078" y="4505005"/>
            <a:ext cx="361950" cy="3619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9563AA6-138C-1ADB-00E9-EBA12157EF2E}"/>
              </a:ext>
            </a:extLst>
          </p:cNvPr>
          <p:cNvSpPr/>
          <p:nvPr/>
        </p:nvSpPr>
        <p:spPr>
          <a:xfrm>
            <a:off x="3177078" y="5483938"/>
            <a:ext cx="361950" cy="36195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Back with solid fill">
            <a:extLst>
              <a:ext uri="{FF2B5EF4-FFF2-40B4-BE49-F238E27FC236}">
                <a16:creationId xmlns:a16="http://schemas.microsoft.com/office/drawing/2014/main" id="{AE3C5A74-567D-A362-9735-01D2F10616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264" y="3551184"/>
            <a:ext cx="241964" cy="241964"/>
          </a:xfrm>
          <a:prstGeom prst="rect">
            <a:avLst/>
          </a:prstGeom>
        </p:spPr>
      </p:pic>
      <p:pic>
        <p:nvPicPr>
          <p:cNvPr id="10" name="Graphic 9" descr="Back with solid fill">
            <a:extLst>
              <a:ext uri="{FF2B5EF4-FFF2-40B4-BE49-F238E27FC236}">
                <a16:creationId xmlns:a16="http://schemas.microsoft.com/office/drawing/2014/main" id="{4FB5E5BA-0A9E-9387-4970-7FE17BA6FD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264" y="4564998"/>
            <a:ext cx="241964" cy="241964"/>
          </a:xfrm>
          <a:prstGeom prst="rect">
            <a:avLst/>
          </a:prstGeom>
        </p:spPr>
      </p:pic>
      <p:pic>
        <p:nvPicPr>
          <p:cNvPr id="11" name="Graphic 10" descr="Back with solid fill">
            <a:extLst>
              <a:ext uri="{FF2B5EF4-FFF2-40B4-BE49-F238E27FC236}">
                <a16:creationId xmlns:a16="http://schemas.microsoft.com/office/drawing/2014/main" id="{56036283-B526-98B5-BCB4-24359846A5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264" y="5543931"/>
            <a:ext cx="241964" cy="241964"/>
          </a:xfrm>
          <a:prstGeom prst="rect">
            <a:avLst/>
          </a:prstGeom>
        </p:spPr>
      </p:pic>
      <p:sp>
        <p:nvSpPr>
          <p:cNvPr id="12" name="Text Placeholder 19">
            <a:extLst>
              <a:ext uri="{FF2B5EF4-FFF2-40B4-BE49-F238E27FC236}">
                <a16:creationId xmlns:a16="http://schemas.microsoft.com/office/drawing/2014/main" id="{A47B80D6-7133-0A07-797C-E0DD14A733D0}"/>
              </a:ext>
            </a:extLst>
          </p:cNvPr>
          <p:cNvSpPr txBox="1">
            <a:spLocks/>
          </p:cNvSpPr>
          <p:nvPr/>
        </p:nvSpPr>
        <p:spPr>
          <a:xfrm>
            <a:off x="3751614" y="3333228"/>
            <a:ext cx="7564123" cy="677876"/>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0" kern="1200" dirty="0" smtClean="0">
                <a:solidFill>
                  <a:srgbClr val="03393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solidFill>
                  <a:schemeClr val="tx1">
                    <a:lumMod val="75000"/>
                    <a:lumOff val="25000"/>
                  </a:schemeClr>
                </a:solidFill>
              </a:rPr>
              <a:t>Unlocked Screens: </a:t>
            </a:r>
            <a:r>
              <a:rPr lang="en-US" dirty="0">
                <a:solidFill>
                  <a:schemeClr val="tx1">
                    <a:lumMod val="75000"/>
                    <a:lumOff val="25000"/>
                  </a:schemeClr>
                </a:solidFill>
              </a:rPr>
              <a:t>Walking away from an open workstation - even for a moment - can expose PHI.  Always lock your screen (Ctrl + Alt + Del or Command + Control + Q) before stepping away.</a:t>
            </a:r>
          </a:p>
          <a:p>
            <a:pPr algn="l"/>
            <a:r>
              <a:rPr lang="en-US" dirty="0">
                <a:solidFill>
                  <a:schemeClr val="tx1">
                    <a:lumMod val="75000"/>
                    <a:lumOff val="25000"/>
                  </a:schemeClr>
                </a:solidFill>
              </a:rPr>
              <a:t> </a:t>
            </a:r>
          </a:p>
        </p:txBody>
      </p:sp>
      <p:sp>
        <p:nvSpPr>
          <p:cNvPr id="13" name="Text Placeholder 19">
            <a:extLst>
              <a:ext uri="{FF2B5EF4-FFF2-40B4-BE49-F238E27FC236}">
                <a16:creationId xmlns:a16="http://schemas.microsoft.com/office/drawing/2014/main" id="{8E9FBE9D-0357-25C1-4487-49D366B66B83}"/>
              </a:ext>
            </a:extLst>
          </p:cNvPr>
          <p:cNvSpPr txBox="1">
            <a:spLocks/>
          </p:cNvSpPr>
          <p:nvPr/>
        </p:nvSpPr>
        <p:spPr>
          <a:xfrm>
            <a:off x="3751614" y="5325975"/>
            <a:ext cx="7854828" cy="677876"/>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0" kern="1200" dirty="0" smtClean="0">
                <a:solidFill>
                  <a:srgbClr val="03393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solidFill>
                  <a:schemeClr val="tx1">
                    <a:lumMod val="75000"/>
                    <a:lumOff val="25000"/>
                  </a:schemeClr>
                </a:solidFill>
              </a:rPr>
              <a:t>Sending PHI to the Wrong Recipient</a:t>
            </a:r>
            <a:r>
              <a:rPr lang="en-US" dirty="0">
                <a:solidFill>
                  <a:schemeClr val="tx1">
                    <a:lumMod val="75000"/>
                    <a:lumOff val="25000"/>
                  </a:schemeClr>
                </a:solidFill>
              </a:rPr>
              <a:t>: Common via email, fax, or internal messaging. Double-check the recipient field, attachments, and CCs before sending.  If you catch a mistake, report it right away - don’t try to correct it on your own or delay reporting.</a:t>
            </a:r>
          </a:p>
          <a:p>
            <a:pPr algn="l"/>
            <a:endParaRPr lang="en-US" dirty="0">
              <a:solidFill>
                <a:schemeClr val="tx1">
                  <a:lumMod val="75000"/>
                  <a:lumOff val="25000"/>
                </a:schemeClr>
              </a:solidFill>
            </a:endParaRPr>
          </a:p>
        </p:txBody>
      </p:sp>
      <p:sp>
        <p:nvSpPr>
          <p:cNvPr id="14" name="Text Placeholder 19">
            <a:extLst>
              <a:ext uri="{FF2B5EF4-FFF2-40B4-BE49-F238E27FC236}">
                <a16:creationId xmlns:a16="http://schemas.microsoft.com/office/drawing/2014/main" id="{548EE411-2F96-8A6C-CB03-A88F8E9799EC}"/>
              </a:ext>
            </a:extLst>
          </p:cNvPr>
          <p:cNvSpPr txBox="1">
            <a:spLocks/>
          </p:cNvSpPr>
          <p:nvPr/>
        </p:nvSpPr>
        <p:spPr>
          <a:xfrm>
            <a:off x="3751614" y="4347042"/>
            <a:ext cx="7854828" cy="677876"/>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0" kern="1200" dirty="0" smtClean="0">
                <a:solidFill>
                  <a:srgbClr val="03393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solidFill>
                  <a:schemeClr val="tx1">
                    <a:lumMod val="75000"/>
                    <a:lumOff val="25000"/>
                  </a:schemeClr>
                </a:solidFill>
              </a:rPr>
              <a:t>Failing to Authenticate Callers</a:t>
            </a:r>
            <a:r>
              <a:rPr lang="en-US" dirty="0">
                <a:solidFill>
                  <a:schemeClr val="tx1">
                    <a:lumMod val="75000"/>
                    <a:lumOff val="25000"/>
                  </a:schemeClr>
                </a:solidFill>
              </a:rPr>
              <a:t>: Sharing PHI without properly verifying who’s on the line is a serious risk.  Always follow your team’s authentication process before disclosing any individual information.</a:t>
            </a:r>
          </a:p>
          <a:p>
            <a:pPr algn="l"/>
            <a:r>
              <a:rPr lang="en-US" dirty="0">
                <a:solidFill>
                  <a:schemeClr val="tx1">
                    <a:lumMod val="75000"/>
                    <a:lumOff val="25000"/>
                  </a:schemeClr>
                </a:solidFill>
              </a:rPr>
              <a:t> </a:t>
            </a:r>
          </a:p>
        </p:txBody>
      </p:sp>
      <p:cxnSp>
        <p:nvCxnSpPr>
          <p:cNvPr id="15" name="Straight Connector 14">
            <a:extLst>
              <a:ext uri="{FF2B5EF4-FFF2-40B4-BE49-F238E27FC236}">
                <a16:creationId xmlns:a16="http://schemas.microsoft.com/office/drawing/2014/main" id="{6405A3A4-4121-7C85-8461-C4FBD2CC55A5}"/>
              </a:ext>
            </a:extLst>
          </p:cNvPr>
          <p:cNvCxnSpPr>
            <a:cxnSpLocks/>
          </p:cNvCxnSpPr>
          <p:nvPr/>
        </p:nvCxnSpPr>
        <p:spPr>
          <a:xfrm>
            <a:off x="4379541" y="3149600"/>
            <a:ext cx="5918200" cy="0"/>
          </a:xfrm>
          <a:prstGeom prst="line">
            <a:avLst/>
          </a:prstGeom>
          <a:ln w="3810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39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7" grpId="0" animBg="1"/>
      <p:bldP spid="8" grpId="0" animBg="1"/>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E23D1-64CF-9B04-C8AB-878A549D162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B5B503F-7F71-DBAB-22A9-40042F938563}"/>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Text Placeholder 2">
            <a:extLst>
              <a:ext uri="{FF2B5EF4-FFF2-40B4-BE49-F238E27FC236}">
                <a16:creationId xmlns:a16="http://schemas.microsoft.com/office/drawing/2014/main" id="{5B6FEE31-F402-9D39-69E1-6E942D457E42}"/>
              </a:ext>
            </a:extLst>
          </p:cNvPr>
          <p:cNvSpPr>
            <a:spLocks noGrp="1"/>
          </p:cNvSpPr>
          <p:nvPr>
            <p:ph type="body" sz="quarter" idx="4294967295"/>
          </p:nvPr>
        </p:nvSpPr>
        <p:spPr>
          <a:xfrm>
            <a:off x="-4567549" y="939420"/>
            <a:ext cx="3204199" cy="624207"/>
          </a:xfrm>
          <a:prstGeom prst="rect">
            <a:avLst/>
          </a:prstGeom>
        </p:spPr>
        <p:txBody>
          <a:bodyPr/>
          <a:lstStyle/>
          <a:p>
            <a:endParaRPr lang="en-US"/>
          </a:p>
        </p:txBody>
      </p:sp>
      <p:sp>
        <p:nvSpPr>
          <p:cNvPr id="5" name="Text Placeholder 4">
            <a:extLst>
              <a:ext uri="{FF2B5EF4-FFF2-40B4-BE49-F238E27FC236}">
                <a16:creationId xmlns:a16="http://schemas.microsoft.com/office/drawing/2014/main" id="{8FDAA21D-E16D-9CFA-3DD8-3717C0A034AF}"/>
              </a:ext>
            </a:extLst>
          </p:cNvPr>
          <p:cNvSpPr>
            <a:spLocks noGrp="1"/>
          </p:cNvSpPr>
          <p:nvPr>
            <p:ph type="body" sz="quarter" idx="4294967295"/>
          </p:nvPr>
        </p:nvSpPr>
        <p:spPr>
          <a:xfrm>
            <a:off x="13549001" y="939420"/>
            <a:ext cx="3204199" cy="624207"/>
          </a:xfrm>
          <a:prstGeom prst="rect">
            <a:avLst/>
          </a:prstGeom>
        </p:spPr>
        <p:txBody>
          <a:bodyPr/>
          <a:lstStyle/>
          <a:p>
            <a:endParaRPr lang="en-US"/>
          </a:p>
        </p:txBody>
      </p:sp>
      <p:sp>
        <p:nvSpPr>
          <p:cNvPr id="4" name="Rectangle: Rounded Corners 3">
            <a:extLst>
              <a:ext uri="{FF2B5EF4-FFF2-40B4-BE49-F238E27FC236}">
                <a16:creationId xmlns:a16="http://schemas.microsoft.com/office/drawing/2014/main" id="{59ECF683-1779-C340-1903-81A55BADE7F5}"/>
              </a:ext>
            </a:extLst>
          </p:cNvPr>
          <p:cNvSpPr/>
          <p:nvPr/>
        </p:nvSpPr>
        <p:spPr>
          <a:xfrm>
            <a:off x="3026034" y="3698777"/>
            <a:ext cx="4198717" cy="1987531"/>
          </a:xfrm>
          <a:prstGeom prst="roundRect">
            <a:avLst>
              <a:gd name="adj" fmla="val 3112"/>
            </a:avLst>
          </a:prstGeom>
          <a:solidFill>
            <a:srgbClr val="106D8A"/>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6" name="Text Placeholder 19">
            <a:extLst>
              <a:ext uri="{FF2B5EF4-FFF2-40B4-BE49-F238E27FC236}">
                <a16:creationId xmlns:a16="http://schemas.microsoft.com/office/drawing/2014/main" id="{1D5DA574-A429-E36D-54AE-67E7857A7698}"/>
              </a:ext>
            </a:extLst>
          </p:cNvPr>
          <p:cNvSpPr txBox="1">
            <a:spLocks/>
          </p:cNvSpPr>
          <p:nvPr/>
        </p:nvSpPr>
        <p:spPr>
          <a:xfrm>
            <a:off x="3058772" y="4578085"/>
            <a:ext cx="413324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a:t>Accidentally sending PHI to the wrong email = breach, even if quickly corrected</a:t>
            </a:r>
          </a:p>
        </p:txBody>
      </p:sp>
      <p:sp>
        <p:nvSpPr>
          <p:cNvPr id="7" name="Text Placeholder 19">
            <a:extLst>
              <a:ext uri="{FF2B5EF4-FFF2-40B4-BE49-F238E27FC236}">
                <a16:creationId xmlns:a16="http://schemas.microsoft.com/office/drawing/2014/main" id="{1DF1F697-CFB3-9F38-1115-AC4459E91BD9}"/>
              </a:ext>
            </a:extLst>
          </p:cNvPr>
          <p:cNvSpPr txBox="1">
            <a:spLocks/>
          </p:cNvSpPr>
          <p:nvPr/>
        </p:nvSpPr>
        <p:spPr>
          <a:xfrm>
            <a:off x="3472377" y="3824278"/>
            <a:ext cx="3306030"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solidFill>
              </a:rPr>
              <a:t>Example 1</a:t>
            </a:r>
          </a:p>
        </p:txBody>
      </p:sp>
      <p:cxnSp>
        <p:nvCxnSpPr>
          <p:cNvPr id="8" name="Straight Connector 7">
            <a:extLst>
              <a:ext uri="{FF2B5EF4-FFF2-40B4-BE49-F238E27FC236}">
                <a16:creationId xmlns:a16="http://schemas.microsoft.com/office/drawing/2014/main" id="{72B8284A-6A20-A465-C4B6-D26FF7385C2A}"/>
              </a:ext>
            </a:extLst>
          </p:cNvPr>
          <p:cNvCxnSpPr>
            <a:cxnSpLocks/>
          </p:cNvCxnSpPr>
          <p:nvPr/>
        </p:nvCxnSpPr>
        <p:spPr>
          <a:xfrm>
            <a:off x="3912542" y="4361490"/>
            <a:ext cx="2425700"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E6C02BC0-6A38-2772-A4D3-77522CC4F59C}"/>
              </a:ext>
            </a:extLst>
          </p:cNvPr>
          <p:cNvSpPr/>
          <p:nvPr/>
        </p:nvSpPr>
        <p:spPr>
          <a:xfrm>
            <a:off x="7483624" y="3723478"/>
            <a:ext cx="4198717" cy="1987531"/>
          </a:xfrm>
          <a:prstGeom prst="roundRect">
            <a:avLst>
              <a:gd name="adj" fmla="val 3112"/>
            </a:avLst>
          </a:prstGeom>
          <a:solidFill>
            <a:srgbClr val="106D8A"/>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3" name="Text Placeholder 19">
            <a:extLst>
              <a:ext uri="{FF2B5EF4-FFF2-40B4-BE49-F238E27FC236}">
                <a16:creationId xmlns:a16="http://schemas.microsoft.com/office/drawing/2014/main" id="{5FA55A92-EC9E-6C9A-94EA-1473F3B5926B}"/>
              </a:ext>
            </a:extLst>
          </p:cNvPr>
          <p:cNvSpPr txBox="1">
            <a:spLocks/>
          </p:cNvSpPr>
          <p:nvPr/>
        </p:nvSpPr>
        <p:spPr>
          <a:xfrm>
            <a:off x="7516362" y="4602786"/>
            <a:ext cx="413324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a:t>Forgetting to log out or authenticate a caller = breach, even if no harm was intended</a:t>
            </a:r>
          </a:p>
        </p:txBody>
      </p:sp>
      <p:sp>
        <p:nvSpPr>
          <p:cNvPr id="14" name="Text Placeholder 19">
            <a:extLst>
              <a:ext uri="{FF2B5EF4-FFF2-40B4-BE49-F238E27FC236}">
                <a16:creationId xmlns:a16="http://schemas.microsoft.com/office/drawing/2014/main" id="{F083FA88-8A37-FFC8-E112-214AE4ECC076}"/>
              </a:ext>
            </a:extLst>
          </p:cNvPr>
          <p:cNvSpPr txBox="1">
            <a:spLocks/>
          </p:cNvSpPr>
          <p:nvPr/>
        </p:nvSpPr>
        <p:spPr>
          <a:xfrm>
            <a:off x="7929967" y="3848979"/>
            <a:ext cx="3306030"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solidFill>
              </a:rPr>
              <a:t>Example 2</a:t>
            </a:r>
          </a:p>
        </p:txBody>
      </p:sp>
      <p:cxnSp>
        <p:nvCxnSpPr>
          <p:cNvPr id="15" name="Straight Connector 14">
            <a:extLst>
              <a:ext uri="{FF2B5EF4-FFF2-40B4-BE49-F238E27FC236}">
                <a16:creationId xmlns:a16="http://schemas.microsoft.com/office/drawing/2014/main" id="{89A61A9E-0A39-5799-0328-493F51009413}"/>
              </a:ext>
            </a:extLst>
          </p:cNvPr>
          <p:cNvCxnSpPr>
            <a:cxnSpLocks/>
          </p:cNvCxnSpPr>
          <p:nvPr/>
        </p:nvCxnSpPr>
        <p:spPr>
          <a:xfrm>
            <a:off x="8370132" y="4386191"/>
            <a:ext cx="2425700"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5A76830B-F2AD-5F2E-08A9-17591E351DD7}"/>
              </a:ext>
            </a:extLst>
          </p:cNvPr>
          <p:cNvSpPr/>
          <p:nvPr/>
        </p:nvSpPr>
        <p:spPr>
          <a:xfrm>
            <a:off x="2978152" y="1415110"/>
            <a:ext cx="8685130" cy="1890367"/>
          </a:xfrm>
          <a:prstGeom prst="roundRect">
            <a:avLst>
              <a:gd name="adj" fmla="val 12003"/>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21" name="Text Placeholder 19">
            <a:extLst>
              <a:ext uri="{FF2B5EF4-FFF2-40B4-BE49-F238E27FC236}">
                <a16:creationId xmlns:a16="http://schemas.microsoft.com/office/drawing/2014/main" id="{8BF3D816-C704-725C-1118-9574FA6B8070}"/>
              </a:ext>
            </a:extLst>
          </p:cNvPr>
          <p:cNvSpPr txBox="1">
            <a:spLocks/>
          </p:cNvSpPr>
          <p:nvPr/>
        </p:nvSpPr>
        <p:spPr>
          <a:xfrm>
            <a:off x="3287049" y="1634227"/>
            <a:ext cx="8067337"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tx1">
                    <a:lumMod val="85000"/>
                    <a:lumOff val="15000"/>
                  </a:schemeClr>
                </a:solidFill>
              </a:rPr>
              <a:t>Accidental Exposure of PHI</a:t>
            </a:r>
          </a:p>
        </p:txBody>
      </p:sp>
      <p:sp>
        <p:nvSpPr>
          <p:cNvPr id="22" name="Text Placeholder 19">
            <a:extLst>
              <a:ext uri="{FF2B5EF4-FFF2-40B4-BE49-F238E27FC236}">
                <a16:creationId xmlns:a16="http://schemas.microsoft.com/office/drawing/2014/main" id="{9E7F68BD-F67C-2DA0-C47D-7E2020801F47}"/>
              </a:ext>
            </a:extLst>
          </p:cNvPr>
          <p:cNvSpPr txBox="1">
            <a:spLocks/>
          </p:cNvSpPr>
          <p:nvPr/>
        </p:nvSpPr>
        <p:spPr>
          <a:xfrm>
            <a:off x="3175984" y="2216150"/>
            <a:ext cx="8289466" cy="10033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chemeClr val="tx1">
                    <a:lumMod val="75000"/>
                    <a:lumOff val="25000"/>
                  </a:schemeClr>
                </a:solidFill>
              </a:rPr>
              <a:t>Individuals have the right to know when their information is mishandled </a:t>
            </a:r>
            <a:r>
              <a:rPr lang="en-US" b="0">
                <a:solidFill>
                  <a:schemeClr val="tx1">
                    <a:lumMod val="75000"/>
                    <a:lumOff val="25000"/>
                  </a:schemeClr>
                </a:solidFill>
              </a:rPr>
              <a:t>- even </a:t>
            </a:r>
            <a:r>
              <a:rPr lang="en-US" b="0" dirty="0">
                <a:solidFill>
                  <a:schemeClr val="tx1">
                    <a:lumMod val="75000"/>
                    <a:lumOff val="25000"/>
                  </a:schemeClr>
                </a:solidFill>
              </a:rPr>
              <a:t>when no disciplinary action is taken, every incident is investigated </a:t>
            </a:r>
            <a:r>
              <a:rPr lang="en-US" b="0">
                <a:solidFill>
                  <a:schemeClr val="tx1">
                    <a:lumMod val="75000"/>
                    <a:lumOff val="25000"/>
                  </a:schemeClr>
                </a:solidFill>
              </a:rPr>
              <a:t>and reviewed.</a:t>
            </a:r>
            <a:endParaRPr lang="en-US" b="0" dirty="0">
              <a:solidFill>
                <a:schemeClr val="tx1">
                  <a:lumMod val="75000"/>
                  <a:lumOff val="25000"/>
                </a:schemeClr>
              </a:solidFill>
            </a:endParaRPr>
          </a:p>
        </p:txBody>
      </p:sp>
      <p:cxnSp>
        <p:nvCxnSpPr>
          <p:cNvPr id="23" name="Straight Connector 22">
            <a:extLst>
              <a:ext uri="{FF2B5EF4-FFF2-40B4-BE49-F238E27FC236}">
                <a16:creationId xmlns:a16="http://schemas.microsoft.com/office/drawing/2014/main" id="{285BB623-4C46-AC08-2E95-06D9C247D666}"/>
              </a:ext>
            </a:extLst>
          </p:cNvPr>
          <p:cNvCxnSpPr>
            <a:cxnSpLocks/>
          </p:cNvCxnSpPr>
          <p:nvPr/>
        </p:nvCxnSpPr>
        <p:spPr>
          <a:xfrm>
            <a:off x="3573091" y="2144243"/>
            <a:ext cx="7495253"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24" name="Text Placeholder 19">
            <a:extLst>
              <a:ext uri="{FF2B5EF4-FFF2-40B4-BE49-F238E27FC236}">
                <a16:creationId xmlns:a16="http://schemas.microsoft.com/office/drawing/2014/main" id="{C8D57086-1E47-0F66-FD3B-D7798598397D}"/>
              </a:ext>
            </a:extLst>
          </p:cNvPr>
          <p:cNvSpPr txBox="1">
            <a:spLocks/>
          </p:cNvSpPr>
          <p:nvPr/>
        </p:nvSpPr>
        <p:spPr>
          <a:xfrm>
            <a:off x="2851698" y="6052137"/>
            <a:ext cx="8991960" cy="50259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tx1">
                    <a:lumMod val="85000"/>
                    <a:lumOff val="15000"/>
                  </a:schemeClr>
                </a:solidFill>
              </a:rPr>
              <a:t>HIPAA protects both people and trust - owning our role is part of being a professional!</a:t>
            </a:r>
          </a:p>
        </p:txBody>
      </p:sp>
    </p:spTree>
    <p:extLst>
      <p:ext uri="{BB962C8B-B14F-4D97-AF65-F5344CB8AC3E}">
        <p14:creationId xmlns:p14="http://schemas.microsoft.com/office/powerpoint/2010/main" val="4743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12" grpId="0" animBg="1"/>
      <p:bldP spid="13" grpId="0"/>
      <p:bldP spid="14" grpId="0"/>
      <p:bldP spid="20" grpId="0" animBg="1"/>
      <p:bldP spid="21" grpId="0"/>
      <p:bldP spid="2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D8ACA6-248F-D5D1-575F-58A63D7EA1AC}"/>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3D3CAFD4-0088-8F0D-60B2-7E92C9FCE9A3}"/>
              </a:ext>
            </a:extLst>
          </p:cNvPr>
          <p:cNvSpPr/>
          <p:nvPr/>
        </p:nvSpPr>
        <p:spPr>
          <a:xfrm>
            <a:off x="3013237" y="2179374"/>
            <a:ext cx="2859608" cy="1548353"/>
          </a:xfrm>
          <a:prstGeom prst="roundRect">
            <a:avLst>
              <a:gd name="adj" fmla="val 3112"/>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5" name="Text Placeholder 19">
            <a:extLst>
              <a:ext uri="{FF2B5EF4-FFF2-40B4-BE49-F238E27FC236}">
                <a16:creationId xmlns:a16="http://schemas.microsoft.com/office/drawing/2014/main" id="{99511FED-91FE-5EC0-5FE3-04117357B10D}"/>
              </a:ext>
            </a:extLst>
          </p:cNvPr>
          <p:cNvSpPr txBox="1">
            <a:spLocks/>
          </p:cNvSpPr>
          <p:nvPr/>
        </p:nvSpPr>
        <p:spPr>
          <a:xfrm>
            <a:off x="3153973" y="2697295"/>
            <a:ext cx="2578137"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solidFill>
                  <a:schemeClr val="tx1">
                    <a:lumMod val="75000"/>
                    <a:lumOff val="25000"/>
                  </a:schemeClr>
                </a:solidFill>
              </a:rPr>
              <a:t>What to do if you make or witness a mistake:</a:t>
            </a:r>
          </a:p>
        </p:txBody>
      </p:sp>
      <p:sp>
        <p:nvSpPr>
          <p:cNvPr id="6" name="Rectangle: Rounded Corners 5">
            <a:extLst>
              <a:ext uri="{FF2B5EF4-FFF2-40B4-BE49-F238E27FC236}">
                <a16:creationId xmlns:a16="http://schemas.microsoft.com/office/drawing/2014/main" id="{4B21C4DE-DAA9-3BE9-46CC-72D03582DFC8}"/>
              </a:ext>
            </a:extLst>
          </p:cNvPr>
          <p:cNvSpPr/>
          <p:nvPr/>
        </p:nvSpPr>
        <p:spPr>
          <a:xfrm>
            <a:off x="6326558" y="2179374"/>
            <a:ext cx="5355784" cy="4009836"/>
          </a:xfrm>
          <a:prstGeom prst="roundRect">
            <a:avLst>
              <a:gd name="adj" fmla="val 3112"/>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9" name="Text Placeholder 19">
            <a:extLst>
              <a:ext uri="{FF2B5EF4-FFF2-40B4-BE49-F238E27FC236}">
                <a16:creationId xmlns:a16="http://schemas.microsoft.com/office/drawing/2014/main" id="{5AA3A450-3F6B-75D6-839A-E342A2EF91E7}"/>
              </a:ext>
            </a:extLst>
          </p:cNvPr>
          <p:cNvSpPr txBox="1">
            <a:spLocks/>
          </p:cNvSpPr>
          <p:nvPr/>
        </p:nvSpPr>
        <p:spPr>
          <a:xfrm>
            <a:off x="6498092" y="2576338"/>
            <a:ext cx="5074315" cy="1459351"/>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0">
                <a:solidFill>
                  <a:schemeClr val="tx1">
                    <a:lumMod val="75000"/>
                    <a:lumOff val="25000"/>
                  </a:schemeClr>
                </a:solidFill>
              </a:rPr>
              <a:t>Don’t try to fix it alone or delete records - transparency is key.</a:t>
            </a:r>
          </a:p>
          <a:p>
            <a:pPr marL="342900" indent="-342900">
              <a:buFont typeface="Arial" panose="020B0604020202020204" pitchFamily="34" charset="0"/>
              <a:buChar char="•"/>
            </a:pPr>
            <a:r>
              <a:rPr lang="en-US" b="0">
                <a:solidFill>
                  <a:schemeClr val="tx1">
                    <a:lumMod val="75000"/>
                    <a:lumOff val="25000"/>
                  </a:schemeClr>
                </a:solidFill>
              </a:rPr>
              <a:t>If PHI was sent to the wrong person, write down:</a:t>
            </a:r>
          </a:p>
          <a:p>
            <a:pPr marL="1028700" lvl="1" indent="-342900"/>
            <a:r>
              <a:rPr lang="en-US" sz="1800" b="0">
                <a:solidFill>
                  <a:schemeClr val="tx1">
                    <a:lumMod val="75000"/>
                    <a:lumOff val="25000"/>
                  </a:schemeClr>
                </a:solidFill>
              </a:rPr>
              <a:t>What was shared</a:t>
            </a:r>
          </a:p>
          <a:p>
            <a:pPr marL="1028700" lvl="1" indent="-342900"/>
            <a:r>
              <a:rPr lang="en-US" sz="1800" b="0">
                <a:solidFill>
                  <a:schemeClr val="tx1">
                    <a:lumMod val="75000"/>
                    <a:lumOff val="25000"/>
                  </a:schemeClr>
                </a:solidFill>
              </a:rPr>
              <a:t>How it happened</a:t>
            </a:r>
          </a:p>
          <a:p>
            <a:pPr marL="1028700" lvl="1" indent="-342900"/>
            <a:r>
              <a:rPr lang="en-US" sz="1800" b="0">
                <a:solidFill>
                  <a:schemeClr val="tx1">
                    <a:lumMod val="75000"/>
                    <a:lumOff val="25000"/>
                  </a:schemeClr>
                </a:solidFill>
              </a:rPr>
              <a:t>Who may have seen it</a:t>
            </a:r>
          </a:p>
          <a:p>
            <a:pPr marL="1028700" lvl="1" indent="-342900"/>
            <a:r>
              <a:rPr lang="en-US" sz="1800" b="0">
                <a:solidFill>
                  <a:schemeClr val="tx1">
                    <a:lumMod val="75000"/>
                    <a:lumOff val="25000"/>
                  </a:schemeClr>
                </a:solidFill>
              </a:rPr>
              <a:t>When it occurred</a:t>
            </a:r>
          </a:p>
          <a:p>
            <a:pPr marL="342900" indent="-342900">
              <a:buFont typeface="Arial" panose="020B0604020202020204" pitchFamily="34" charset="0"/>
              <a:buChar char="•"/>
            </a:pPr>
            <a:r>
              <a:rPr lang="en-US" b="0">
                <a:solidFill>
                  <a:schemeClr val="tx1">
                    <a:lumMod val="75000"/>
                    <a:lumOff val="25000"/>
                  </a:schemeClr>
                </a:solidFill>
              </a:rPr>
              <a:t>If you witness a coworker’s mistake, approach them directly if appropriate, or escalate to a manager.</a:t>
            </a:r>
          </a:p>
        </p:txBody>
      </p:sp>
      <p:sp>
        <p:nvSpPr>
          <p:cNvPr id="19" name="Rectangle: Rounded Corners 18">
            <a:extLst>
              <a:ext uri="{FF2B5EF4-FFF2-40B4-BE49-F238E27FC236}">
                <a16:creationId xmlns:a16="http://schemas.microsoft.com/office/drawing/2014/main" id="{85D0F820-55DF-9AB9-765D-8614DA78F814}"/>
              </a:ext>
            </a:extLst>
          </p:cNvPr>
          <p:cNvSpPr/>
          <p:nvPr/>
        </p:nvSpPr>
        <p:spPr>
          <a:xfrm>
            <a:off x="3023970" y="1330298"/>
            <a:ext cx="8658371" cy="623070"/>
          </a:xfrm>
          <a:prstGeom prst="roundRect">
            <a:avLst>
              <a:gd name="adj" fmla="val 6358"/>
            </a:avLst>
          </a:prstGeom>
          <a:solidFill>
            <a:srgbClr val="127A9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Protecting PHI: Reporting Noncompliance</a:t>
            </a:r>
            <a:endParaRPr lang="en-US" sz="2400" b="1">
              <a:solidFill>
                <a:schemeClr val="bg1"/>
              </a:solidFill>
            </a:endParaRPr>
          </a:p>
        </p:txBody>
      </p:sp>
      <p:cxnSp>
        <p:nvCxnSpPr>
          <p:cNvPr id="22" name="Connector: Elbow 21">
            <a:extLst>
              <a:ext uri="{FF2B5EF4-FFF2-40B4-BE49-F238E27FC236}">
                <a16:creationId xmlns:a16="http://schemas.microsoft.com/office/drawing/2014/main" id="{0FCE1C6C-6484-9928-D3D7-11AC53C5D950}"/>
              </a:ext>
            </a:extLst>
          </p:cNvPr>
          <p:cNvCxnSpPr>
            <a:cxnSpLocks/>
            <a:stCxn id="3" idx="3"/>
            <a:endCxn id="6" idx="1"/>
          </p:cNvCxnSpPr>
          <p:nvPr/>
        </p:nvCxnSpPr>
        <p:spPr>
          <a:xfrm>
            <a:off x="5872845" y="2953551"/>
            <a:ext cx="453713" cy="1230741"/>
          </a:xfrm>
          <a:prstGeom prst="bentConnector3">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85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500"/>
                                        <p:tgtEl>
                                          <p:spTgt spid="9">
                                            <p:txEl>
                                              <p:pRg st="1" end="1"/>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fade">
                                      <p:cBhvr>
                                        <p:cTn id="35" dur="500"/>
                                        <p:tgtEl>
                                          <p:spTgt spid="9">
                                            <p:txEl>
                                              <p:pRg st="2" end="2"/>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animEffect transition="in" filter="fade">
                                      <p:cBhvr>
                                        <p:cTn id="39" dur="500"/>
                                        <p:tgtEl>
                                          <p:spTgt spid="9">
                                            <p:txEl>
                                              <p:pRg st="3" end="3"/>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animEffect transition="in" filter="fade">
                                      <p:cBhvr>
                                        <p:cTn id="43" dur="500"/>
                                        <p:tgtEl>
                                          <p:spTgt spid="9">
                                            <p:txEl>
                                              <p:pRg st="4" end="4"/>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500"/>
                                        <p:tgtEl>
                                          <p:spTgt spid="9">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6" end="6"/>
                                            </p:txEl>
                                          </p:spTgt>
                                        </p:tgtEl>
                                        <p:attrNameLst>
                                          <p:attrName>style.visibility</p:attrName>
                                        </p:attrNameLst>
                                      </p:cBhvr>
                                      <p:to>
                                        <p:strVal val="visible"/>
                                      </p:to>
                                    </p:set>
                                    <p:animEffect transition="in" filter="fade">
                                      <p:cBhvr>
                                        <p:cTn id="5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E4535-E113-F195-031A-54A79FA657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7EAB8FC-95FA-DED6-71AA-56FBC8448B73}"/>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189FC471-D60D-AB7D-F58F-2832C6CDF4CE}"/>
              </a:ext>
            </a:extLst>
          </p:cNvPr>
          <p:cNvSpPr/>
          <p:nvPr/>
        </p:nvSpPr>
        <p:spPr>
          <a:xfrm>
            <a:off x="3013237" y="2179374"/>
            <a:ext cx="2859608" cy="1548353"/>
          </a:xfrm>
          <a:prstGeom prst="roundRect">
            <a:avLst>
              <a:gd name="adj" fmla="val 3112"/>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5" name="Text Placeholder 19">
            <a:extLst>
              <a:ext uri="{FF2B5EF4-FFF2-40B4-BE49-F238E27FC236}">
                <a16:creationId xmlns:a16="http://schemas.microsoft.com/office/drawing/2014/main" id="{EFA4171B-60AD-C9FE-201C-F5D16A650FC5}"/>
              </a:ext>
            </a:extLst>
          </p:cNvPr>
          <p:cNvSpPr txBox="1">
            <a:spLocks/>
          </p:cNvSpPr>
          <p:nvPr/>
        </p:nvSpPr>
        <p:spPr>
          <a:xfrm>
            <a:off x="3153973" y="2697295"/>
            <a:ext cx="2578137"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tx1">
                    <a:lumMod val="75000"/>
                    <a:lumOff val="25000"/>
                  </a:schemeClr>
                </a:solidFill>
              </a:rPr>
              <a:t>Who to notify and how to report:</a:t>
            </a:r>
          </a:p>
        </p:txBody>
      </p:sp>
      <p:sp>
        <p:nvSpPr>
          <p:cNvPr id="6" name="Rectangle: Rounded Corners 5">
            <a:extLst>
              <a:ext uri="{FF2B5EF4-FFF2-40B4-BE49-F238E27FC236}">
                <a16:creationId xmlns:a16="http://schemas.microsoft.com/office/drawing/2014/main" id="{18B7EEA2-72C9-FFE8-5362-6B79D3BD7BB6}"/>
              </a:ext>
            </a:extLst>
          </p:cNvPr>
          <p:cNvSpPr/>
          <p:nvPr/>
        </p:nvSpPr>
        <p:spPr>
          <a:xfrm>
            <a:off x="6326558" y="2179374"/>
            <a:ext cx="5355784" cy="4297626"/>
          </a:xfrm>
          <a:prstGeom prst="roundRect">
            <a:avLst>
              <a:gd name="adj" fmla="val 3112"/>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9" name="Text Placeholder 19">
            <a:extLst>
              <a:ext uri="{FF2B5EF4-FFF2-40B4-BE49-F238E27FC236}">
                <a16:creationId xmlns:a16="http://schemas.microsoft.com/office/drawing/2014/main" id="{4F81E0F3-06F4-0817-66F8-D4FE7491AD3C}"/>
              </a:ext>
            </a:extLst>
          </p:cNvPr>
          <p:cNvSpPr txBox="1">
            <a:spLocks/>
          </p:cNvSpPr>
          <p:nvPr/>
        </p:nvSpPr>
        <p:spPr>
          <a:xfrm>
            <a:off x="6498092" y="2576338"/>
            <a:ext cx="5074315" cy="1459351"/>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solidFill>
                  <a:schemeClr val="tx1">
                    <a:lumMod val="75000"/>
                    <a:lumOff val="25000"/>
                  </a:schemeClr>
                </a:solidFill>
              </a:rPr>
              <a:t>Notify your lead or manager immediately.</a:t>
            </a:r>
          </a:p>
          <a:p>
            <a:pPr marL="342900" indent="-342900">
              <a:buFont typeface="Arial" panose="020B0604020202020204" pitchFamily="34" charset="0"/>
              <a:buChar char="•"/>
            </a:pPr>
            <a:r>
              <a:rPr lang="en-US" b="0" dirty="0">
                <a:solidFill>
                  <a:schemeClr val="tx1">
                    <a:lumMod val="75000"/>
                    <a:lumOff val="25000"/>
                  </a:schemeClr>
                </a:solidFill>
              </a:rPr>
              <a:t>Managers will complete the </a:t>
            </a:r>
            <a:r>
              <a:rPr lang="en-US" b="0" dirty="0">
                <a:solidFill>
                  <a:schemeClr val="tx1">
                    <a:lumMod val="75000"/>
                    <a:lumOff val="25000"/>
                  </a:schemeClr>
                </a:solidFill>
                <a:hlinkClick r:id="rId3"/>
              </a:rPr>
              <a:t>Nonconformance Form </a:t>
            </a:r>
            <a:r>
              <a:rPr lang="en-US" b="0" dirty="0">
                <a:solidFill>
                  <a:schemeClr val="tx1">
                    <a:lumMod val="75000"/>
                    <a:lumOff val="25000"/>
                  </a:schemeClr>
                </a:solidFill>
              </a:rPr>
              <a:t>for any potential HIPAA breach.</a:t>
            </a:r>
          </a:p>
        </p:txBody>
      </p:sp>
      <p:sp>
        <p:nvSpPr>
          <p:cNvPr id="19" name="Rectangle: Rounded Corners 18">
            <a:extLst>
              <a:ext uri="{FF2B5EF4-FFF2-40B4-BE49-F238E27FC236}">
                <a16:creationId xmlns:a16="http://schemas.microsoft.com/office/drawing/2014/main" id="{347295A0-CDE1-8CC9-3ECA-0044F567BFF3}"/>
              </a:ext>
            </a:extLst>
          </p:cNvPr>
          <p:cNvSpPr/>
          <p:nvPr/>
        </p:nvSpPr>
        <p:spPr>
          <a:xfrm>
            <a:off x="3023970" y="1330298"/>
            <a:ext cx="8658371" cy="623070"/>
          </a:xfrm>
          <a:prstGeom prst="roundRect">
            <a:avLst>
              <a:gd name="adj" fmla="val 6358"/>
            </a:avLst>
          </a:prstGeom>
          <a:solidFill>
            <a:srgbClr val="127A9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Protecting PHI: Reporting Noncompliance</a:t>
            </a:r>
            <a:endParaRPr lang="en-US" sz="2400" b="1">
              <a:solidFill>
                <a:schemeClr val="bg1"/>
              </a:solidFill>
            </a:endParaRPr>
          </a:p>
        </p:txBody>
      </p:sp>
      <p:cxnSp>
        <p:nvCxnSpPr>
          <p:cNvPr id="22" name="Connector: Elbow 21">
            <a:extLst>
              <a:ext uri="{FF2B5EF4-FFF2-40B4-BE49-F238E27FC236}">
                <a16:creationId xmlns:a16="http://schemas.microsoft.com/office/drawing/2014/main" id="{6EF387BE-FF62-D14E-9716-F9A0D58B937C}"/>
              </a:ext>
            </a:extLst>
          </p:cNvPr>
          <p:cNvCxnSpPr>
            <a:cxnSpLocks/>
            <a:stCxn id="3" idx="3"/>
            <a:endCxn id="6" idx="1"/>
          </p:cNvCxnSpPr>
          <p:nvPr/>
        </p:nvCxnSpPr>
        <p:spPr>
          <a:xfrm>
            <a:off x="5872845" y="2953551"/>
            <a:ext cx="453713" cy="1374636"/>
          </a:xfrm>
          <a:prstGeom prst="bentConnector3">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9219AAA7-3260-7E5C-4B1C-78CEAA6F9463}"/>
              </a:ext>
            </a:extLst>
          </p:cNvPr>
          <p:cNvPicPr>
            <a:picLocks noChangeAspect="1"/>
          </p:cNvPicPr>
          <p:nvPr/>
        </p:nvPicPr>
        <p:blipFill>
          <a:blip r:embed="rId4"/>
          <a:srcRect t="2" b="39199"/>
          <a:stretch/>
        </p:blipFill>
        <p:spPr>
          <a:xfrm>
            <a:off x="6590062" y="3868348"/>
            <a:ext cx="4854516" cy="2369406"/>
          </a:xfrm>
          <a:prstGeom prst="roundRect">
            <a:avLst>
              <a:gd name="adj" fmla="val 3662"/>
            </a:avLst>
          </a:prstGeom>
          <a:solidFill>
            <a:schemeClr val="bg1"/>
          </a:solidFill>
          <a:ln w="28575">
            <a:solidFill>
              <a:schemeClr val="accent4"/>
            </a:solidFill>
          </a:ln>
          <a:effectLst>
            <a:outerShdw blurRad="88900" sx="102000" sy="102000" algn="ctr" rotWithShape="0">
              <a:prstClr val="black">
                <a:alpha val="15000"/>
              </a:prstClr>
            </a:outerShdw>
          </a:effectLst>
        </p:spPr>
      </p:pic>
    </p:spTree>
    <p:extLst>
      <p:ext uri="{BB962C8B-B14F-4D97-AF65-F5344CB8AC3E}">
        <p14:creationId xmlns:p14="http://schemas.microsoft.com/office/powerpoint/2010/main" val="162974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79803-D59D-BFFB-96F7-E3B8B3DCF5E3}"/>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048BEFE9-038B-7560-8485-669B803FDDA1}"/>
              </a:ext>
            </a:extLst>
          </p:cNvPr>
          <p:cNvSpPr/>
          <p:nvPr/>
        </p:nvSpPr>
        <p:spPr>
          <a:xfrm>
            <a:off x="3023970" y="1330298"/>
            <a:ext cx="8658371" cy="623070"/>
          </a:xfrm>
          <a:prstGeom prst="roundRect">
            <a:avLst>
              <a:gd name="adj" fmla="val 6358"/>
            </a:avLst>
          </a:prstGeom>
          <a:solidFill>
            <a:srgbClr val="127A9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Best Practice for Protecting PHI</a:t>
            </a:r>
            <a:endParaRPr lang="en-US" sz="2400" b="1">
              <a:solidFill>
                <a:schemeClr val="bg1"/>
              </a:solidFill>
            </a:endParaRPr>
          </a:p>
        </p:txBody>
      </p:sp>
      <p:sp>
        <p:nvSpPr>
          <p:cNvPr id="20" name="Rectangle: Rounded Corners 19">
            <a:extLst>
              <a:ext uri="{FF2B5EF4-FFF2-40B4-BE49-F238E27FC236}">
                <a16:creationId xmlns:a16="http://schemas.microsoft.com/office/drawing/2014/main" id="{F7738511-3FB3-2157-52F6-944E4C04D44F}"/>
              </a:ext>
            </a:extLst>
          </p:cNvPr>
          <p:cNvSpPr/>
          <p:nvPr/>
        </p:nvSpPr>
        <p:spPr>
          <a:xfrm>
            <a:off x="2926368" y="4285477"/>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21" name="Rectangle: Rounded Corners 20">
            <a:extLst>
              <a:ext uri="{FF2B5EF4-FFF2-40B4-BE49-F238E27FC236}">
                <a16:creationId xmlns:a16="http://schemas.microsoft.com/office/drawing/2014/main" id="{FAEAF230-907A-686E-2C50-7CC5D0C62B76}"/>
              </a:ext>
            </a:extLst>
          </p:cNvPr>
          <p:cNvSpPr/>
          <p:nvPr/>
        </p:nvSpPr>
        <p:spPr>
          <a:xfrm>
            <a:off x="2926368" y="2489200"/>
            <a:ext cx="9024331" cy="1604577"/>
          </a:xfrm>
          <a:prstGeom prst="roundRect">
            <a:avLst>
              <a:gd name="adj" fmla="val 5157"/>
            </a:avLst>
          </a:prstGeom>
          <a:solidFill>
            <a:srgbClr val="106D8A"/>
          </a:solidFill>
          <a:ln w="38100">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endParaRPr>
          </a:p>
        </p:txBody>
      </p:sp>
      <p:sp>
        <p:nvSpPr>
          <p:cNvPr id="22" name="Rectangle: Rounded Corners 21">
            <a:extLst>
              <a:ext uri="{FF2B5EF4-FFF2-40B4-BE49-F238E27FC236}">
                <a16:creationId xmlns:a16="http://schemas.microsoft.com/office/drawing/2014/main" id="{1C3E71A3-C4F1-55F8-2012-1C85844B4EC4}"/>
              </a:ext>
            </a:extLst>
          </p:cNvPr>
          <p:cNvSpPr/>
          <p:nvPr/>
        </p:nvSpPr>
        <p:spPr>
          <a:xfrm>
            <a:off x="2926368" y="5939475"/>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23" name="Rectangle: Rounded Corners 22">
            <a:extLst>
              <a:ext uri="{FF2B5EF4-FFF2-40B4-BE49-F238E27FC236}">
                <a16:creationId xmlns:a16="http://schemas.microsoft.com/office/drawing/2014/main" id="{68B85FD0-3974-2642-13A5-9762C7186F4E}"/>
              </a:ext>
            </a:extLst>
          </p:cNvPr>
          <p:cNvSpPr/>
          <p:nvPr/>
        </p:nvSpPr>
        <p:spPr>
          <a:xfrm>
            <a:off x="2926368" y="5106126"/>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24" name="Text Placeholder 19">
            <a:extLst>
              <a:ext uri="{FF2B5EF4-FFF2-40B4-BE49-F238E27FC236}">
                <a16:creationId xmlns:a16="http://schemas.microsoft.com/office/drawing/2014/main" id="{69D62580-512F-4F73-361C-344AD6BA791E}"/>
              </a:ext>
            </a:extLst>
          </p:cNvPr>
          <p:cNvSpPr txBox="1">
            <a:spLocks/>
          </p:cNvSpPr>
          <p:nvPr/>
        </p:nvSpPr>
        <p:spPr>
          <a:xfrm>
            <a:off x="2926368" y="2702828"/>
            <a:ext cx="9024331" cy="512511"/>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Pause and Protect Mindset</a:t>
            </a:r>
          </a:p>
          <a:p>
            <a:endParaRPr lang="en-US" sz="1100"/>
          </a:p>
          <a:p>
            <a:r>
              <a:rPr lang="en-US" b="0"/>
              <a:t>Slow down before accessing or sharing information.</a:t>
            </a:r>
          </a:p>
        </p:txBody>
      </p:sp>
      <p:sp>
        <p:nvSpPr>
          <p:cNvPr id="25" name="Text Placeholder 19">
            <a:extLst>
              <a:ext uri="{FF2B5EF4-FFF2-40B4-BE49-F238E27FC236}">
                <a16:creationId xmlns:a16="http://schemas.microsoft.com/office/drawing/2014/main" id="{36B72F8C-8C9E-2E98-18D0-A41C5DC078A6}"/>
              </a:ext>
            </a:extLst>
          </p:cNvPr>
          <p:cNvSpPr txBox="1">
            <a:spLocks/>
          </p:cNvSpPr>
          <p:nvPr/>
        </p:nvSpPr>
        <p:spPr>
          <a:xfrm>
            <a:off x="3352152" y="4348977"/>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Use Secure Systems and Communication</a:t>
            </a:r>
          </a:p>
        </p:txBody>
      </p:sp>
      <p:sp>
        <p:nvSpPr>
          <p:cNvPr id="26" name="Text Placeholder 19">
            <a:extLst>
              <a:ext uri="{FF2B5EF4-FFF2-40B4-BE49-F238E27FC236}">
                <a16:creationId xmlns:a16="http://schemas.microsoft.com/office/drawing/2014/main" id="{24642A6C-6FF0-FD44-1258-758803F40E6B}"/>
              </a:ext>
            </a:extLst>
          </p:cNvPr>
          <p:cNvSpPr txBox="1">
            <a:spLocks/>
          </p:cNvSpPr>
          <p:nvPr/>
        </p:nvSpPr>
        <p:spPr>
          <a:xfrm>
            <a:off x="3352152" y="5169626"/>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Mindfulness in Shared Spaces</a:t>
            </a:r>
          </a:p>
        </p:txBody>
      </p:sp>
      <p:sp>
        <p:nvSpPr>
          <p:cNvPr id="27" name="Text Placeholder 19">
            <a:extLst>
              <a:ext uri="{FF2B5EF4-FFF2-40B4-BE49-F238E27FC236}">
                <a16:creationId xmlns:a16="http://schemas.microsoft.com/office/drawing/2014/main" id="{A895555B-8160-8CC6-2918-604428F71EDB}"/>
              </a:ext>
            </a:extLst>
          </p:cNvPr>
          <p:cNvSpPr txBox="1">
            <a:spLocks/>
          </p:cNvSpPr>
          <p:nvPr/>
        </p:nvSpPr>
        <p:spPr>
          <a:xfrm>
            <a:off x="3352152" y="6002975"/>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Clean Desk and Lock Screen Culture</a:t>
            </a:r>
          </a:p>
        </p:txBody>
      </p:sp>
      <p:cxnSp>
        <p:nvCxnSpPr>
          <p:cNvPr id="28" name="Straight Connector 27">
            <a:extLst>
              <a:ext uri="{FF2B5EF4-FFF2-40B4-BE49-F238E27FC236}">
                <a16:creationId xmlns:a16="http://schemas.microsoft.com/office/drawing/2014/main" id="{B658B624-6E0A-4A90-EE61-7B5540B37F21}"/>
              </a:ext>
            </a:extLst>
          </p:cNvPr>
          <p:cNvCxnSpPr>
            <a:cxnSpLocks/>
          </p:cNvCxnSpPr>
          <p:nvPr/>
        </p:nvCxnSpPr>
        <p:spPr>
          <a:xfrm>
            <a:off x="6562233" y="3241260"/>
            <a:ext cx="1752600"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674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04898-04BB-E5AA-5BF3-0330EFB8FDC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048DDEA-58EC-780F-44E8-EC39BD3C5C73}"/>
              </a:ext>
            </a:extLst>
          </p:cNvPr>
          <p:cNvSpPr>
            <a:spLocks noGrp="1"/>
          </p:cNvSpPr>
          <p:nvPr>
            <p:ph type="body" sz="quarter" idx="22"/>
          </p:nvPr>
        </p:nvSpPr>
        <p:spPr/>
        <p:txBody>
          <a:bodyPr/>
          <a:lstStyle/>
          <a:p>
            <a:pPr marL="0" indent="0">
              <a:buNone/>
            </a:pPr>
            <a:r>
              <a:rPr lang="en-US" dirty="0"/>
              <a:t>HIPAA Compliance Review</a:t>
            </a:r>
          </a:p>
          <a:p>
            <a:pPr marL="0" indent="0">
              <a:buNone/>
            </a:pPr>
            <a:endParaRPr lang="en-US" dirty="0"/>
          </a:p>
        </p:txBody>
      </p:sp>
      <p:sp>
        <p:nvSpPr>
          <p:cNvPr id="3" name="Rectangle: Rounded Corners 2">
            <a:extLst>
              <a:ext uri="{FF2B5EF4-FFF2-40B4-BE49-F238E27FC236}">
                <a16:creationId xmlns:a16="http://schemas.microsoft.com/office/drawing/2014/main" id="{12BB3103-4A1C-DBCD-CC1E-FBAE2EB4AEA2}"/>
              </a:ext>
            </a:extLst>
          </p:cNvPr>
          <p:cNvSpPr/>
          <p:nvPr/>
        </p:nvSpPr>
        <p:spPr>
          <a:xfrm>
            <a:off x="3023970" y="1330298"/>
            <a:ext cx="8658371" cy="623070"/>
          </a:xfrm>
          <a:prstGeom prst="roundRect">
            <a:avLst>
              <a:gd name="adj" fmla="val 6358"/>
            </a:avLst>
          </a:prstGeom>
          <a:solidFill>
            <a:srgbClr val="127A9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Best Practice for Protecting PHI</a:t>
            </a:r>
            <a:endParaRPr lang="en-US" sz="2400" b="1">
              <a:solidFill>
                <a:schemeClr val="bg1"/>
              </a:solidFill>
            </a:endParaRPr>
          </a:p>
        </p:txBody>
      </p:sp>
      <p:sp>
        <p:nvSpPr>
          <p:cNvPr id="4" name="Rectangle: Rounded Corners 3">
            <a:extLst>
              <a:ext uri="{FF2B5EF4-FFF2-40B4-BE49-F238E27FC236}">
                <a16:creationId xmlns:a16="http://schemas.microsoft.com/office/drawing/2014/main" id="{258EB09C-A32F-A776-7F46-7EE308618FD1}"/>
              </a:ext>
            </a:extLst>
          </p:cNvPr>
          <p:cNvSpPr/>
          <p:nvPr/>
        </p:nvSpPr>
        <p:spPr>
          <a:xfrm>
            <a:off x="2926368" y="3314700"/>
            <a:ext cx="9024331" cy="1604577"/>
          </a:xfrm>
          <a:prstGeom prst="roundRect">
            <a:avLst>
              <a:gd name="adj" fmla="val 5157"/>
            </a:avLst>
          </a:prstGeom>
          <a:solidFill>
            <a:srgbClr val="106D8A"/>
          </a:solidFill>
          <a:ln w="38100">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endParaRPr>
          </a:p>
        </p:txBody>
      </p:sp>
      <p:sp>
        <p:nvSpPr>
          <p:cNvPr id="5" name="Rectangle: Rounded Corners 4">
            <a:extLst>
              <a:ext uri="{FF2B5EF4-FFF2-40B4-BE49-F238E27FC236}">
                <a16:creationId xmlns:a16="http://schemas.microsoft.com/office/drawing/2014/main" id="{73317200-5869-9CE7-B096-41A0E06BA70D}"/>
              </a:ext>
            </a:extLst>
          </p:cNvPr>
          <p:cNvSpPr/>
          <p:nvPr/>
        </p:nvSpPr>
        <p:spPr>
          <a:xfrm>
            <a:off x="2926368" y="5939475"/>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6" name="Rectangle: Rounded Corners 5">
            <a:extLst>
              <a:ext uri="{FF2B5EF4-FFF2-40B4-BE49-F238E27FC236}">
                <a16:creationId xmlns:a16="http://schemas.microsoft.com/office/drawing/2014/main" id="{9CDBADC3-3F99-D4DD-4903-473741DD3FCC}"/>
              </a:ext>
            </a:extLst>
          </p:cNvPr>
          <p:cNvSpPr/>
          <p:nvPr/>
        </p:nvSpPr>
        <p:spPr>
          <a:xfrm>
            <a:off x="2926368" y="5106126"/>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7" name="Text Placeholder 19">
            <a:extLst>
              <a:ext uri="{FF2B5EF4-FFF2-40B4-BE49-F238E27FC236}">
                <a16:creationId xmlns:a16="http://schemas.microsoft.com/office/drawing/2014/main" id="{590CA376-4D4A-CD2C-AB68-59B92E1C5483}"/>
              </a:ext>
            </a:extLst>
          </p:cNvPr>
          <p:cNvSpPr txBox="1">
            <a:spLocks/>
          </p:cNvSpPr>
          <p:nvPr/>
        </p:nvSpPr>
        <p:spPr>
          <a:xfrm>
            <a:off x="2926368" y="3528328"/>
            <a:ext cx="9024331" cy="512511"/>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Use Secure Systems and Communication</a:t>
            </a:r>
          </a:p>
          <a:p>
            <a:endParaRPr lang="en-US" sz="1100"/>
          </a:p>
          <a:p>
            <a:r>
              <a:rPr lang="en-US" b="0"/>
              <a:t>Never send PHI through unsecured channels (e.g., personal email, non-secure chat)​.</a:t>
            </a:r>
          </a:p>
        </p:txBody>
      </p:sp>
      <p:sp>
        <p:nvSpPr>
          <p:cNvPr id="8" name="Text Placeholder 19">
            <a:extLst>
              <a:ext uri="{FF2B5EF4-FFF2-40B4-BE49-F238E27FC236}">
                <a16:creationId xmlns:a16="http://schemas.microsoft.com/office/drawing/2014/main" id="{44AF1AC0-A01D-A17E-0CF8-4BAA80BD69AF}"/>
              </a:ext>
            </a:extLst>
          </p:cNvPr>
          <p:cNvSpPr txBox="1">
            <a:spLocks/>
          </p:cNvSpPr>
          <p:nvPr/>
        </p:nvSpPr>
        <p:spPr>
          <a:xfrm>
            <a:off x="3352152" y="5169626"/>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Mindfulness in Shared Spaces</a:t>
            </a:r>
          </a:p>
        </p:txBody>
      </p:sp>
      <p:sp>
        <p:nvSpPr>
          <p:cNvPr id="9" name="Text Placeholder 19">
            <a:extLst>
              <a:ext uri="{FF2B5EF4-FFF2-40B4-BE49-F238E27FC236}">
                <a16:creationId xmlns:a16="http://schemas.microsoft.com/office/drawing/2014/main" id="{012FB56B-6E7A-6209-D50D-23169B94CEB5}"/>
              </a:ext>
            </a:extLst>
          </p:cNvPr>
          <p:cNvSpPr txBox="1">
            <a:spLocks/>
          </p:cNvSpPr>
          <p:nvPr/>
        </p:nvSpPr>
        <p:spPr>
          <a:xfrm>
            <a:off x="3352152" y="6002975"/>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Clean Desk and Lock Screen Culture</a:t>
            </a:r>
          </a:p>
        </p:txBody>
      </p:sp>
      <p:cxnSp>
        <p:nvCxnSpPr>
          <p:cNvPr id="10" name="Straight Connector 9">
            <a:extLst>
              <a:ext uri="{FF2B5EF4-FFF2-40B4-BE49-F238E27FC236}">
                <a16:creationId xmlns:a16="http://schemas.microsoft.com/office/drawing/2014/main" id="{AED38F36-3FA1-ABB7-23A7-B92DBECB2E3C}"/>
              </a:ext>
            </a:extLst>
          </p:cNvPr>
          <p:cNvCxnSpPr>
            <a:cxnSpLocks/>
          </p:cNvCxnSpPr>
          <p:nvPr/>
        </p:nvCxnSpPr>
        <p:spPr>
          <a:xfrm>
            <a:off x="6562233" y="4066760"/>
            <a:ext cx="1752600"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0D606ED5-0B9E-E472-3615-C61AD1EFB757}"/>
              </a:ext>
            </a:extLst>
          </p:cNvPr>
          <p:cNvSpPr/>
          <p:nvPr/>
        </p:nvSpPr>
        <p:spPr>
          <a:xfrm>
            <a:off x="2926368" y="2493013"/>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12" name="Text Placeholder 19">
            <a:extLst>
              <a:ext uri="{FF2B5EF4-FFF2-40B4-BE49-F238E27FC236}">
                <a16:creationId xmlns:a16="http://schemas.microsoft.com/office/drawing/2014/main" id="{4BDE77D7-D40B-7603-CC95-0A9CE891F99C}"/>
              </a:ext>
            </a:extLst>
          </p:cNvPr>
          <p:cNvSpPr txBox="1">
            <a:spLocks/>
          </p:cNvSpPr>
          <p:nvPr/>
        </p:nvSpPr>
        <p:spPr>
          <a:xfrm>
            <a:off x="3352152" y="2556513"/>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Pause and Protect Mindset</a:t>
            </a:r>
          </a:p>
        </p:txBody>
      </p:sp>
    </p:spTree>
    <p:extLst>
      <p:ext uri="{BB962C8B-B14F-4D97-AF65-F5344CB8AC3E}">
        <p14:creationId xmlns:p14="http://schemas.microsoft.com/office/powerpoint/2010/main" val="312915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883CA-AA78-DAC3-1E99-59A0AE4E8AB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AD47468-AEBD-6EE3-D247-DFB7E46E3F8D}"/>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44C89EA5-B1BA-CFFA-DF2F-A4D0A19D6ECB}"/>
              </a:ext>
            </a:extLst>
          </p:cNvPr>
          <p:cNvSpPr/>
          <p:nvPr/>
        </p:nvSpPr>
        <p:spPr>
          <a:xfrm>
            <a:off x="3023970" y="1330298"/>
            <a:ext cx="8658371" cy="623070"/>
          </a:xfrm>
          <a:prstGeom prst="roundRect">
            <a:avLst>
              <a:gd name="adj" fmla="val 6358"/>
            </a:avLst>
          </a:prstGeom>
          <a:solidFill>
            <a:srgbClr val="127A9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Best Practice for Protecting PHI</a:t>
            </a:r>
            <a:endParaRPr lang="en-US" sz="2400" b="1">
              <a:solidFill>
                <a:schemeClr val="bg1"/>
              </a:solidFill>
            </a:endParaRPr>
          </a:p>
        </p:txBody>
      </p:sp>
      <p:sp>
        <p:nvSpPr>
          <p:cNvPr id="4" name="Rectangle: Rounded Corners 3">
            <a:extLst>
              <a:ext uri="{FF2B5EF4-FFF2-40B4-BE49-F238E27FC236}">
                <a16:creationId xmlns:a16="http://schemas.microsoft.com/office/drawing/2014/main" id="{AFB13479-B591-BE78-27F9-51323D3F723B}"/>
              </a:ext>
            </a:extLst>
          </p:cNvPr>
          <p:cNvSpPr/>
          <p:nvPr/>
        </p:nvSpPr>
        <p:spPr>
          <a:xfrm>
            <a:off x="2926368" y="4127500"/>
            <a:ext cx="9024331" cy="1604577"/>
          </a:xfrm>
          <a:prstGeom prst="roundRect">
            <a:avLst>
              <a:gd name="adj" fmla="val 5157"/>
            </a:avLst>
          </a:prstGeom>
          <a:solidFill>
            <a:srgbClr val="106D8A"/>
          </a:solidFill>
          <a:ln w="38100">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endParaRPr>
          </a:p>
        </p:txBody>
      </p:sp>
      <p:sp>
        <p:nvSpPr>
          <p:cNvPr id="5" name="Rectangle: Rounded Corners 4">
            <a:extLst>
              <a:ext uri="{FF2B5EF4-FFF2-40B4-BE49-F238E27FC236}">
                <a16:creationId xmlns:a16="http://schemas.microsoft.com/office/drawing/2014/main" id="{A7C431CB-40FD-8BFD-D790-17714C9F6A20}"/>
              </a:ext>
            </a:extLst>
          </p:cNvPr>
          <p:cNvSpPr/>
          <p:nvPr/>
        </p:nvSpPr>
        <p:spPr>
          <a:xfrm>
            <a:off x="2926368" y="5939475"/>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6" name="Text Placeholder 19">
            <a:extLst>
              <a:ext uri="{FF2B5EF4-FFF2-40B4-BE49-F238E27FC236}">
                <a16:creationId xmlns:a16="http://schemas.microsoft.com/office/drawing/2014/main" id="{6F3531AA-73EC-2CE1-D977-78A2242D32E3}"/>
              </a:ext>
            </a:extLst>
          </p:cNvPr>
          <p:cNvSpPr txBox="1">
            <a:spLocks/>
          </p:cNvSpPr>
          <p:nvPr/>
        </p:nvSpPr>
        <p:spPr>
          <a:xfrm>
            <a:off x="2926368" y="4341128"/>
            <a:ext cx="9024331" cy="512511"/>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Mindfulness in Shared Spaces</a:t>
            </a:r>
          </a:p>
          <a:p>
            <a:endParaRPr lang="en-US" sz="1100"/>
          </a:p>
          <a:p>
            <a:r>
              <a:rPr lang="en-US" sz="2000" b="0"/>
              <a:t>Be aware of surroundings during virtual meetings and open offices.</a:t>
            </a:r>
          </a:p>
        </p:txBody>
      </p:sp>
      <p:sp>
        <p:nvSpPr>
          <p:cNvPr id="7" name="Text Placeholder 19">
            <a:extLst>
              <a:ext uri="{FF2B5EF4-FFF2-40B4-BE49-F238E27FC236}">
                <a16:creationId xmlns:a16="http://schemas.microsoft.com/office/drawing/2014/main" id="{7C3F4BAF-EED6-3789-7A49-225AE1D2E9E5}"/>
              </a:ext>
            </a:extLst>
          </p:cNvPr>
          <p:cNvSpPr txBox="1">
            <a:spLocks/>
          </p:cNvSpPr>
          <p:nvPr/>
        </p:nvSpPr>
        <p:spPr>
          <a:xfrm>
            <a:off x="3352152" y="6002975"/>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Clean Desk and Lock Screen Culture</a:t>
            </a:r>
          </a:p>
        </p:txBody>
      </p:sp>
      <p:cxnSp>
        <p:nvCxnSpPr>
          <p:cNvPr id="8" name="Straight Connector 7">
            <a:extLst>
              <a:ext uri="{FF2B5EF4-FFF2-40B4-BE49-F238E27FC236}">
                <a16:creationId xmlns:a16="http://schemas.microsoft.com/office/drawing/2014/main" id="{6DB8E2AC-F57B-60D4-CDFE-2CD9E19A80D9}"/>
              </a:ext>
            </a:extLst>
          </p:cNvPr>
          <p:cNvCxnSpPr>
            <a:cxnSpLocks/>
          </p:cNvCxnSpPr>
          <p:nvPr/>
        </p:nvCxnSpPr>
        <p:spPr>
          <a:xfrm>
            <a:off x="6562233" y="4879560"/>
            <a:ext cx="1752600"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421B4DA9-8696-B285-ACEE-1FB0DBC7F194}"/>
              </a:ext>
            </a:extLst>
          </p:cNvPr>
          <p:cNvSpPr/>
          <p:nvPr/>
        </p:nvSpPr>
        <p:spPr>
          <a:xfrm>
            <a:off x="2926368" y="2493013"/>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10" name="Text Placeholder 19">
            <a:extLst>
              <a:ext uri="{FF2B5EF4-FFF2-40B4-BE49-F238E27FC236}">
                <a16:creationId xmlns:a16="http://schemas.microsoft.com/office/drawing/2014/main" id="{5A583DE7-438B-CBC8-5FBC-CE5CE893AB50}"/>
              </a:ext>
            </a:extLst>
          </p:cNvPr>
          <p:cNvSpPr txBox="1">
            <a:spLocks/>
          </p:cNvSpPr>
          <p:nvPr/>
        </p:nvSpPr>
        <p:spPr>
          <a:xfrm>
            <a:off x="3352152" y="2556513"/>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Pause and Protect Mindset</a:t>
            </a:r>
          </a:p>
        </p:txBody>
      </p:sp>
      <p:sp>
        <p:nvSpPr>
          <p:cNvPr id="11" name="Rectangle: Rounded Corners 10">
            <a:extLst>
              <a:ext uri="{FF2B5EF4-FFF2-40B4-BE49-F238E27FC236}">
                <a16:creationId xmlns:a16="http://schemas.microsoft.com/office/drawing/2014/main" id="{45EFD8B1-5F64-7627-24D2-F475B9E911FF}"/>
              </a:ext>
            </a:extLst>
          </p:cNvPr>
          <p:cNvSpPr/>
          <p:nvPr/>
        </p:nvSpPr>
        <p:spPr>
          <a:xfrm>
            <a:off x="2926368" y="3315499"/>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12" name="Text Placeholder 19">
            <a:extLst>
              <a:ext uri="{FF2B5EF4-FFF2-40B4-BE49-F238E27FC236}">
                <a16:creationId xmlns:a16="http://schemas.microsoft.com/office/drawing/2014/main" id="{39523174-C718-2B39-2412-229142788FF1}"/>
              </a:ext>
            </a:extLst>
          </p:cNvPr>
          <p:cNvSpPr txBox="1">
            <a:spLocks/>
          </p:cNvSpPr>
          <p:nvPr/>
        </p:nvSpPr>
        <p:spPr>
          <a:xfrm>
            <a:off x="3352152" y="3378999"/>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Use Secure Systems and Communication</a:t>
            </a:r>
          </a:p>
        </p:txBody>
      </p:sp>
    </p:spTree>
    <p:extLst>
      <p:ext uri="{BB962C8B-B14F-4D97-AF65-F5344CB8AC3E}">
        <p14:creationId xmlns:p14="http://schemas.microsoft.com/office/powerpoint/2010/main" val="91177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A7AE-D665-CF05-A678-7DA262D0162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42D496-82B6-E4B4-F0D0-C878CD556AD4}"/>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AAD2E2DA-3AD2-6156-9B46-67F9A1BC6A55}"/>
              </a:ext>
            </a:extLst>
          </p:cNvPr>
          <p:cNvSpPr/>
          <p:nvPr/>
        </p:nvSpPr>
        <p:spPr>
          <a:xfrm>
            <a:off x="3023970" y="1330298"/>
            <a:ext cx="8658371" cy="623070"/>
          </a:xfrm>
          <a:prstGeom prst="roundRect">
            <a:avLst>
              <a:gd name="adj" fmla="val 6358"/>
            </a:avLst>
          </a:prstGeom>
          <a:solidFill>
            <a:srgbClr val="127A9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Best Practice for Protecting PHI</a:t>
            </a:r>
            <a:endParaRPr lang="en-US" sz="2400" b="1">
              <a:solidFill>
                <a:schemeClr val="bg1"/>
              </a:solidFill>
            </a:endParaRPr>
          </a:p>
        </p:txBody>
      </p:sp>
      <p:sp>
        <p:nvSpPr>
          <p:cNvPr id="13" name="Rectangle: Rounded Corners 12">
            <a:extLst>
              <a:ext uri="{FF2B5EF4-FFF2-40B4-BE49-F238E27FC236}">
                <a16:creationId xmlns:a16="http://schemas.microsoft.com/office/drawing/2014/main" id="{1B6CE1A8-4D3E-F749-4BA5-5129D8D41E7C}"/>
              </a:ext>
            </a:extLst>
          </p:cNvPr>
          <p:cNvSpPr/>
          <p:nvPr/>
        </p:nvSpPr>
        <p:spPr>
          <a:xfrm>
            <a:off x="2926368" y="4940300"/>
            <a:ext cx="9024331" cy="1604577"/>
          </a:xfrm>
          <a:prstGeom prst="roundRect">
            <a:avLst>
              <a:gd name="adj" fmla="val 5157"/>
            </a:avLst>
          </a:prstGeom>
          <a:solidFill>
            <a:srgbClr val="106D8A"/>
          </a:solidFill>
          <a:ln w="38100">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endParaRPr>
          </a:p>
        </p:txBody>
      </p:sp>
      <p:sp>
        <p:nvSpPr>
          <p:cNvPr id="14" name="Text Placeholder 19">
            <a:extLst>
              <a:ext uri="{FF2B5EF4-FFF2-40B4-BE49-F238E27FC236}">
                <a16:creationId xmlns:a16="http://schemas.microsoft.com/office/drawing/2014/main" id="{AB5B16C0-4F29-F4E3-CCCD-368BD671F176}"/>
              </a:ext>
            </a:extLst>
          </p:cNvPr>
          <p:cNvSpPr txBox="1">
            <a:spLocks/>
          </p:cNvSpPr>
          <p:nvPr/>
        </p:nvSpPr>
        <p:spPr>
          <a:xfrm>
            <a:off x="2926368" y="5153928"/>
            <a:ext cx="9024331" cy="512511"/>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Clean Desk and Lock Screen Culture</a:t>
            </a:r>
          </a:p>
          <a:p>
            <a:endParaRPr lang="en-US" sz="1100"/>
          </a:p>
          <a:p>
            <a:r>
              <a:rPr lang="en-US" sz="2000" b="0"/>
              <a:t>Keep your desk clean and Lock your screen every time you step away.</a:t>
            </a:r>
          </a:p>
        </p:txBody>
      </p:sp>
      <p:cxnSp>
        <p:nvCxnSpPr>
          <p:cNvPr id="15" name="Straight Connector 14">
            <a:extLst>
              <a:ext uri="{FF2B5EF4-FFF2-40B4-BE49-F238E27FC236}">
                <a16:creationId xmlns:a16="http://schemas.microsoft.com/office/drawing/2014/main" id="{721E4AD8-B2EE-8106-F78C-72C1D538C36F}"/>
              </a:ext>
            </a:extLst>
          </p:cNvPr>
          <p:cNvCxnSpPr>
            <a:cxnSpLocks/>
          </p:cNvCxnSpPr>
          <p:nvPr/>
        </p:nvCxnSpPr>
        <p:spPr>
          <a:xfrm>
            <a:off x="6562233" y="5709230"/>
            <a:ext cx="1752600"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sp>
        <p:nvSpPr>
          <p:cNvPr id="16" name="Rectangle: Rounded Corners 15">
            <a:extLst>
              <a:ext uri="{FF2B5EF4-FFF2-40B4-BE49-F238E27FC236}">
                <a16:creationId xmlns:a16="http://schemas.microsoft.com/office/drawing/2014/main" id="{3DC04918-630D-DE88-3974-FD9021221CF7}"/>
              </a:ext>
            </a:extLst>
          </p:cNvPr>
          <p:cNvSpPr/>
          <p:nvPr/>
        </p:nvSpPr>
        <p:spPr>
          <a:xfrm>
            <a:off x="2926368" y="2493013"/>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17" name="Text Placeholder 19">
            <a:extLst>
              <a:ext uri="{FF2B5EF4-FFF2-40B4-BE49-F238E27FC236}">
                <a16:creationId xmlns:a16="http://schemas.microsoft.com/office/drawing/2014/main" id="{B224DB95-D3F6-2AA9-2F4E-259CD1AE0BD0}"/>
              </a:ext>
            </a:extLst>
          </p:cNvPr>
          <p:cNvSpPr txBox="1">
            <a:spLocks/>
          </p:cNvSpPr>
          <p:nvPr/>
        </p:nvSpPr>
        <p:spPr>
          <a:xfrm>
            <a:off x="3352152" y="2556513"/>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Pause and Protect Mindset</a:t>
            </a:r>
          </a:p>
        </p:txBody>
      </p:sp>
      <p:sp>
        <p:nvSpPr>
          <p:cNvPr id="18" name="Rectangle: Rounded Corners 17">
            <a:extLst>
              <a:ext uri="{FF2B5EF4-FFF2-40B4-BE49-F238E27FC236}">
                <a16:creationId xmlns:a16="http://schemas.microsoft.com/office/drawing/2014/main" id="{0DE0B561-333F-EBD1-47D2-85E61A8817D4}"/>
              </a:ext>
            </a:extLst>
          </p:cNvPr>
          <p:cNvSpPr/>
          <p:nvPr/>
        </p:nvSpPr>
        <p:spPr>
          <a:xfrm>
            <a:off x="2926368" y="3315499"/>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19" name="Text Placeholder 19">
            <a:extLst>
              <a:ext uri="{FF2B5EF4-FFF2-40B4-BE49-F238E27FC236}">
                <a16:creationId xmlns:a16="http://schemas.microsoft.com/office/drawing/2014/main" id="{CD0EEC4E-822C-B187-3BEF-969C53FFE1C2}"/>
              </a:ext>
            </a:extLst>
          </p:cNvPr>
          <p:cNvSpPr txBox="1">
            <a:spLocks/>
          </p:cNvSpPr>
          <p:nvPr/>
        </p:nvSpPr>
        <p:spPr>
          <a:xfrm>
            <a:off x="3352152" y="3378999"/>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Use Secure Systems and Communication</a:t>
            </a:r>
          </a:p>
        </p:txBody>
      </p:sp>
      <p:sp>
        <p:nvSpPr>
          <p:cNvPr id="29" name="Rectangle: Rounded Corners 28">
            <a:extLst>
              <a:ext uri="{FF2B5EF4-FFF2-40B4-BE49-F238E27FC236}">
                <a16:creationId xmlns:a16="http://schemas.microsoft.com/office/drawing/2014/main" id="{985AE30C-0F92-DE6A-956E-2D091B0B9E8B}"/>
              </a:ext>
            </a:extLst>
          </p:cNvPr>
          <p:cNvSpPr/>
          <p:nvPr/>
        </p:nvSpPr>
        <p:spPr>
          <a:xfrm>
            <a:off x="2926368" y="4127500"/>
            <a:ext cx="9024331" cy="641649"/>
          </a:xfrm>
          <a:prstGeom prst="roundRect">
            <a:avLst>
              <a:gd name="adj" fmla="val 5157"/>
            </a:avLst>
          </a:prstGeom>
          <a:solidFill>
            <a:srgbClr val="F5F5F5"/>
          </a:solidFill>
          <a:ln w="28575">
            <a:solidFill>
              <a:schemeClr val="bg1">
                <a:lumMod val="85000"/>
              </a:schemeClr>
            </a:solidFill>
          </a:ln>
          <a:effectLst>
            <a:outerShdw blurRad="63500" sx="102000" sy="102000" algn="ctr" rotWithShape="0">
              <a:schemeClr val="bg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lumMod val="85000"/>
                </a:schemeClr>
              </a:solidFill>
            </a:endParaRPr>
          </a:p>
        </p:txBody>
      </p:sp>
      <p:sp>
        <p:nvSpPr>
          <p:cNvPr id="30" name="Text Placeholder 19">
            <a:extLst>
              <a:ext uri="{FF2B5EF4-FFF2-40B4-BE49-F238E27FC236}">
                <a16:creationId xmlns:a16="http://schemas.microsoft.com/office/drawing/2014/main" id="{BF5D89D2-A8AF-7F8C-AD38-CD7F5EC0238C}"/>
              </a:ext>
            </a:extLst>
          </p:cNvPr>
          <p:cNvSpPr txBox="1">
            <a:spLocks/>
          </p:cNvSpPr>
          <p:nvPr/>
        </p:nvSpPr>
        <p:spPr>
          <a:xfrm>
            <a:off x="3352152" y="4191000"/>
            <a:ext cx="8172763"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Mindfulness in Shared Spaces</a:t>
            </a:r>
          </a:p>
        </p:txBody>
      </p:sp>
    </p:spTree>
    <p:extLst>
      <p:ext uri="{BB962C8B-B14F-4D97-AF65-F5344CB8AC3E}">
        <p14:creationId xmlns:p14="http://schemas.microsoft.com/office/powerpoint/2010/main" val="2780969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BD845A-48B3-AC0D-ADF7-32B11AFDE681}"/>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2631C509-E636-D343-811D-3C4222F2AA9F}"/>
              </a:ext>
            </a:extLst>
          </p:cNvPr>
          <p:cNvSpPr/>
          <p:nvPr/>
        </p:nvSpPr>
        <p:spPr>
          <a:xfrm>
            <a:off x="3023970" y="1330298"/>
            <a:ext cx="8658371" cy="623070"/>
          </a:xfrm>
          <a:prstGeom prst="roundRect">
            <a:avLst>
              <a:gd name="adj" fmla="val 6358"/>
            </a:avLst>
          </a:prstGeom>
          <a:solidFill>
            <a:srgbClr val="106D8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HIPAA Scenario Review</a:t>
            </a:r>
          </a:p>
        </p:txBody>
      </p:sp>
      <p:sp>
        <p:nvSpPr>
          <p:cNvPr id="4" name="Rectangle: Rounded Corners 3">
            <a:extLst>
              <a:ext uri="{FF2B5EF4-FFF2-40B4-BE49-F238E27FC236}">
                <a16:creationId xmlns:a16="http://schemas.microsoft.com/office/drawing/2014/main" id="{0D188F26-AF72-DDF1-FE1D-301B711D16AD}"/>
              </a:ext>
            </a:extLst>
          </p:cNvPr>
          <p:cNvSpPr/>
          <p:nvPr/>
        </p:nvSpPr>
        <p:spPr>
          <a:xfrm>
            <a:off x="3026034" y="2203804"/>
            <a:ext cx="4198717" cy="2134919"/>
          </a:xfrm>
          <a:prstGeom prst="roundRect">
            <a:avLst>
              <a:gd name="adj" fmla="val 3112"/>
            </a:avLst>
          </a:prstGeom>
          <a:solidFill>
            <a:schemeClr val="bg1"/>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5" name="Rectangle: Rounded Corners 4">
            <a:extLst>
              <a:ext uri="{FF2B5EF4-FFF2-40B4-BE49-F238E27FC236}">
                <a16:creationId xmlns:a16="http://schemas.microsoft.com/office/drawing/2014/main" id="{E41A54F9-4CAF-D11A-4F49-1BFFD29348AD}"/>
              </a:ext>
            </a:extLst>
          </p:cNvPr>
          <p:cNvSpPr/>
          <p:nvPr/>
        </p:nvSpPr>
        <p:spPr>
          <a:xfrm>
            <a:off x="3026034" y="4586588"/>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6" name="Rectangle: Rounded Corners 5">
            <a:extLst>
              <a:ext uri="{FF2B5EF4-FFF2-40B4-BE49-F238E27FC236}">
                <a16:creationId xmlns:a16="http://schemas.microsoft.com/office/drawing/2014/main" id="{974E788D-E17A-7532-021B-A078CF849B76}"/>
              </a:ext>
            </a:extLst>
          </p:cNvPr>
          <p:cNvSpPr/>
          <p:nvPr/>
        </p:nvSpPr>
        <p:spPr>
          <a:xfrm>
            <a:off x="7466730" y="2203804"/>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7" name="Rectangle: Rounded Corners 6">
            <a:extLst>
              <a:ext uri="{FF2B5EF4-FFF2-40B4-BE49-F238E27FC236}">
                <a16:creationId xmlns:a16="http://schemas.microsoft.com/office/drawing/2014/main" id="{9936829A-F8D4-DA9A-A132-6083EFE698DD}"/>
              </a:ext>
            </a:extLst>
          </p:cNvPr>
          <p:cNvSpPr/>
          <p:nvPr/>
        </p:nvSpPr>
        <p:spPr>
          <a:xfrm>
            <a:off x="7466730" y="4586588"/>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8" name="Text Placeholder 19">
            <a:extLst>
              <a:ext uri="{FF2B5EF4-FFF2-40B4-BE49-F238E27FC236}">
                <a16:creationId xmlns:a16="http://schemas.microsoft.com/office/drawing/2014/main" id="{8495F9C1-DFF4-A0AC-69A0-A4FD9CD5377F}"/>
              </a:ext>
            </a:extLst>
          </p:cNvPr>
          <p:cNvSpPr txBox="1">
            <a:spLocks/>
          </p:cNvSpPr>
          <p:nvPr/>
        </p:nvSpPr>
        <p:spPr>
          <a:xfrm>
            <a:off x="3058772" y="3083113"/>
            <a:ext cx="413324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tx1">
                    <a:lumMod val="75000"/>
                    <a:lumOff val="25000"/>
                  </a:schemeClr>
                </a:solidFill>
              </a:rPr>
              <a:t>A team member sends a case update    to the wrong internal contact.                The recipient isn't assigned to that individual.</a:t>
            </a:r>
          </a:p>
        </p:txBody>
      </p:sp>
      <p:sp>
        <p:nvSpPr>
          <p:cNvPr id="9" name="Text Placeholder 19">
            <a:extLst>
              <a:ext uri="{FF2B5EF4-FFF2-40B4-BE49-F238E27FC236}">
                <a16:creationId xmlns:a16="http://schemas.microsoft.com/office/drawing/2014/main" id="{CB2B61CD-B5C8-B383-9538-2633D3553F3E}"/>
              </a:ext>
            </a:extLst>
          </p:cNvPr>
          <p:cNvSpPr txBox="1">
            <a:spLocks/>
          </p:cNvSpPr>
          <p:nvPr/>
        </p:nvSpPr>
        <p:spPr>
          <a:xfrm>
            <a:off x="3472377" y="2329306"/>
            <a:ext cx="3306030"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tx1">
                    <a:lumMod val="75000"/>
                    <a:lumOff val="25000"/>
                  </a:schemeClr>
                </a:solidFill>
              </a:rPr>
              <a:t>Misdirected Email</a:t>
            </a:r>
          </a:p>
        </p:txBody>
      </p:sp>
      <p:cxnSp>
        <p:nvCxnSpPr>
          <p:cNvPr id="10" name="Straight Connector 9">
            <a:extLst>
              <a:ext uri="{FF2B5EF4-FFF2-40B4-BE49-F238E27FC236}">
                <a16:creationId xmlns:a16="http://schemas.microsoft.com/office/drawing/2014/main" id="{33E957A0-2317-5A7F-1E06-DE872A1A3FFC}"/>
              </a:ext>
            </a:extLst>
          </p:cNvPr>
          <p:cNvCxnSpPr>
            <a:cxnSpLocks/>
          </p:cNvCxnSpPr>
          <p:nvPr/>
        </p:nvCxnSpPr>
        <p:spPr>
          <a:xfrm>
            <a:off x="3314538" y="2854295"/>
            <a:ext cx="3621709" cy="0"/>
          </a:xfrm>
          <a:prstGeom prst="line">
            <a:avLst/>
          </a:prstGeom>
          <a:ln w="28575">
            <a:solidFill>
              <a:srgbClr val="106D8A"/>
            </a:solidFill>
          </a:ln>
        </p:spPr>
        <p:style>
          <a:lnRef idx="2">
            <a:schemeClr val="accent1"/>
          </a:lnRef>
          <a:fillRef idx="0">
            <a:schemeClr val="accent1"/>
          </a:fillRef>
          <a:effectRef idx="1">
            <a:schemeClr val="accent1"/>
          </a:effectRef>
          <a:fontRef idx="minor">
            <a:schemeClr val="tx1"/>
          </a:fontRef>
        </p:style>
      </p:cxnSp>
      <p:sp>
        <p:nvSpPr>
          <p:cNvPr id="11" name="Text Placeholder 19">
            <a:extLst>
              <a:ext uri="{FF2B5EF4-FFF2-40B4-BE49-F238E27FC236}">
                <a16:creationId xmlns:a16="http://schemas.microsoft.com/office/drawing/2014/main" id="{A6AA17FE-CFF2-53A2-0A1D-00810A133160}"/>
              </a:ext>
            </a:extLst>
          </p:cNvPr>
          <p:cNvSpPr txBox="1">
            <a:spLocks/>
          </p:cNvSpPr>
          <p:nvPr/>
        </p:nvSpPr>
        <p:spPr>
          <a:xfrm>
            <a:off x="7499468" y="3083113"/>
            <a:ext cx="413324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bg1">
                    <a:lumMod val="95000"/>
                  </a:schemeClr>
                </a:solidFill>
              </a:rPr>
              <a:t>An individual's name and details are visible on a screen left open in a shared workspace during lunch.</a:t>
            </a:r>
          </a:p>
        </p:txBody>
      </p:sp>
      <p:sp>
        <p:nvSpPr>
          <p:cNvPr id="12" name="Text Placeholder 19">
            <a:extLst>
              <a:ext uri="{FF2B5EF4-FFF2-40B4-BE49-F238E27FC236}">
                <a16:creationId xmlns:a16="http://schemas.microsoft.com/office/drawing/2014/main" id="{7FC50D13-18CF-5767-C6C8-FD8FE97B1C31}"/>
              </a:ext>
            </a:extLst>
          </p:cNvPr>
          <p:cNvSpPr txBox="1">
            <a:spLocks/>
          </p:cNvSpPr>
          <p:nvPr/>
        </p:nvSpPr>
        <p:spPr>
          <a:xfrm>
            <a:off x="7913073" y="2329306"/>
            <a:ext cx="3306030"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lumMod val="95000"/>
                  </a:schemeClr>
                </a:solidFill>
              </a:rPr>
              <a:t>Unlocked Screen</a:t>
            </a:r>
          </a:p>
        </p:txBody>
      </p:sp>
      <p:sp>
        <p:nvSpPr>
          <p:cNvPr id="14" name="Text Placeholder 19">
            <a:extLst>
              <a:ext uri="{FF2B5EF4-FFF2-40B4-BE49-F238E27FC236}">
                <a16:creationId xmlns:a16="http://schemas.microsoft.com/office/drawing/2014/main" id="{698FC3DF-E85C-DB35-2D49-962C3F6505FB}"/>
              </a:ext>
            </a:extLst>
          </p:cNvPr>
          <p:cNvSpPr txBox="1">
            <a:spLocks/>
          </p:cNvSpPr>
          <p:nvPr/>
        </p:nvSpPr>
        <p:spPr>
          <a:xfrm>
            <a:off x="3113292" y="5505747"/>
            <a:ext cx="402420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bg1">
                    <a:lumMod val="95000"/>
                  </a:schemeClr>
                </a:solidFill>
              </a:rPr>
              <a:t>A rep speaks with someone who claims to be the individual’s caregiver but doesn’t verify identity before discussing PHI.</a:t>
            </a:r>
          </a:p>
        </p:txBody>
      </p:sp>
      <p:sp>
        <p:nvSpPr>
          <p:cNvPr id="15" name="Text Placeholder 19">
            <a:extLst>
              <a:ext uri="{FF2B5EF4-FFF2-40B4-BE49-F238E27FC236}">
                <a16:creationId xmlns:a16="http://schemas.microsoft.com/office/drawing/2014/main" id="{9D665EA9-F1ED-EE07-64E0-B4A41AD0D720}"/>
              </a:ext>
            </a:extLst>
          </p:cNvPr>
          <p:cNvSpPr txBox="1">
            <a:spLocks/>
          </p:cNvSpPr>
          <p:nvPr/>
        </p:nvSpPr>
        <p:spPr>
          <a:xfrm>
            <a:off x="3113292" y="4751940"/>
            <a:ext cx="4024201"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lumMod val="95000"/>
                  </a:schemeClr>
                </a:solidFill>
              </a:rPr>
              <a:t>Caller Verification Skipped</a:t>
            </a:r>
          </a:p>
        </p:txBody>
      </p:sp>
      <p:sp>
        <p:nvSpPr>
          <p:cNvPr id="17" name="Text Placeholder 19">
            <a:extLst>
              <a:ext uri="{FF2B5EF4-FFF2-40B4-BE49-F238E27FC236}">
                <a16:creationId xmlns:a16="http://schemas.microsoft.com/office/drawing/2014/main" id="{67AD2727-49E3-1394-9193-5D2924E493F0}"/>
              </a:ext>
            </a:extLst>
          </p:cNvPr>
          <p:cNvSpPr txBox="1">
            <a:spLocks/>
          </p:cNvSpPr>
          <p:nvPr/>
        </p:nvSpPr>
        <p:spPr>
          <a:xfrm>
            <a:off x="7499468" y="5512802"/>
            <a:ext cx="413324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bg1">
                    <a:lumMod val="95000"/>
                  </a:schemeClr>
                </a:solidFill>
              </a:rPr>
              <a:t>A team member looks up a former individual’s record just to “see how things ended up.”.</a:t>
            </a:r>
          </a:p>
        </p:txBody>
      </p:sp>
      <p:sp>
        <p:nvSpPr>
          <p:cNvPr id="18" name="Text Placeholder 19">
            <a:extLst>
              <a:ext uri="{FF2B5EF4-FFF2-40B4-BE49-F238E27FC236}">
                <a16:creationId xmlns:a16="http://schemas.microsoft.com/office/drawing/2014/main" id="{19BD47D1-B6BB-52C8-1F7E-2C1D8BC3158B}"/>
              </a:ext>
            </a:extLst>
          </p:cNvPr>
          <p:cNvSpPr txBox="1">
            <a:spLocks/>
          </p:cNvSpPr>
          <p:nvPr/>
        </p:nvSpPr>
        <p:spPr>
          <a:xfrm>
            <a:off x="7913073" y="4758995"/>
            <a:ext cx="3306030"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lumMod val="95000"/>
                  </a:schemeClr>
                </a:solidFill>
              </a:rPr>
              <a:t>Curiosity Access</a:t>
            </a:r>
          </a:p>
        </p:txBody>
      </p:sp>
      <p:cxnSp>
        <p:nvCxnSpPr>
          <p:cNvPr id="22" name="Straight Connector 21">
            <a:extLst>
              <a:ext uri="{FF2B5EF4-FFF2-40B4-BE49-F238E27FC236}">
                <a16:creationId xmlns:a16="http://schemas.microsoft.com/office/drawing/2014/main" id="{24ADA154-7774-2A49-8590-45F202712AF6}"/>
              </a:ext>
            </a:extLst>
          </p:cNvPr>
          <p:cNvCxnSpPr>
            <a:cxnSpLocks/>
          </p:cNvCxnSpPr>
          <p:nvPr/>
        </p:nvCxnSpPr>
        <p:spPr>
          <a:xfrm>
            <a:off x="3314538" y="5260341"/>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9A57492-9304-FABD-8D50-37BBE571ADD8}"/>
              </a:ext>
            </a:extLst>
          </p:cNvPr>
          <p:cNvCxnSpPr>
            <a:cxnSpLocks/>
          </p:cNvCxnSpPr>
          <p:nvPr/>
        </p:nvCxnSpPr>
        <p:spPr>
          <a:xfrm>
            <a:off x="7755234" y="2854295"/>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5A1B45B-39DA-3DED-9C25-D581E3CE27B9}"/>
              </a:ext>
            </a:extLst>
          </p:cNvPr>
          <p:cNvCxnSpPr>
            <a:cxnSpLocks/>
          </p:cNvCxnSpPr>
          <p:nvPr/>
        </p:nvCxnSpPr>
        <p:spPr>
          <a:xfrm>
            <a:off x="7755234" y="5260341"/>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846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02F8B-0CF1-E759-D0BF-D3FA1DEA0A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FCD89B1-7615-BC0A-A91C-E185EEED8281}"/>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7C7C2425-6100-0234-E63A-31019AD971C5}"/>
              </a:ext>
            </a:extLst>
          </p:cNvPr>
          <p:cNvSpPr/>
          <p:nvPr/>
        </p:nvSpPr>
        <p:spPr>
          <a:xfrm>
            <a:off x="3023970" y="1330298"/>
            <a:ext cx="8658371" cy="623070"/>
          </a:xfrm>
          <a:prstGeom prst="roundRect">
            <a:avLst>
              <a:gd name="adj" fmla="val 6358"/>
            </a:avLst>
          </a:prstGeom>
          <a:solidFill>
            <a:srgbClr val="106D8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HIPAA Scenario Review</a:t>
            </a:r>
          </a:p>
        </p:txBody>
      </p:sp>
      <p:sp>
        <p:nvSpPr>
          <p:cNvPr id="5" name="Rectangle: Rounded Corners 4">
            <a:extLst>
              <a:ext uri="{FF2B5EF4-FFF2-40B4-BE49-F238E27FC236}">
                <a16:creationId xmlns:a16="http://schemas.microsoft.com/office/drawing/2014/main" id="{50B7EBCE-B93A-02D8-5E45-E38765766A3E}"/>
              </a:ext>
            </a:extLst>
          </p:cNvPr>
          <p:cNvSpPr/>
          <p:nvPr/>
        </p:nvSpPr>
        <p:spPr>
          <a:xfrm>
            <a:off x="3026034" y="4586588"/>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6" name="Rectangle: Rounded Corners 5">
            <a:extLst>
              <a:ext uri="{FF2B5EF4-FFF2-40B4-BE49-F238E27FC236}">
                <a16:creationId xmlns:a16="http://schemas.microsoft.com/office/drawing/2014/main" id="{F3C4F715-CDA7-751B-C506-C3057569816D}"/>
              </a:ext>
            </a:extLst>
          </p:cNvPr>
          <p:cNvSpPr/>
          <p:nvPr/>
        </p:nvSpPr>
        <p:spPr>
          <a:xfrm>
            <a:off x="7466730" y="2203804"/>
            <a:ext cx="4198717" cy="2134919"/>
          </a:xfrm>
          <a:prstGeom prst="roundRect">
            <a:avLst>
              <a:gd name="adj" fmla="val 3112"/>
            </a:avLst>
          </a:prstGeom>
          <a:solidFill>
            <a:schemeClr val="bg1"/>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7" name="Rectangle: Rounded Corners 6">
            <a:extLst>
              <a:ext uri="{FF2B5EF4-FFF2-40B4-BE49-F238E27FC236}">
                <a16:creationId xmlns:a16="http://schemas.microsoft.com/office/drawing/2014/main" id="{0160BA8D-6B4C-D3D3-13F7-B9563EF220CD}"/>
              </a:ext>
            </a:extLst>
          </p:cNvPr>
          <p:cNvSpPr/>
          <p:nvPr/>
        </p:nvSpPr>
        <p:spPr>
          <a:xfrm>
            <a:off x="7466730" y="4586588"/>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11" name="Text Placeholder 19">
            <a:extLst>
              <a:ext uri="{FF2B5EF4-FFF2-40B4-BE49-F238E27FC236}">
                <a16:creationId xmlns:a16="http://schemas.microsoft.com/office/drawing/2014/main" id="{4950E23B-10E6-05DF-D349-DECD9D8CF02A}"/>
              </a:ext>
            </a:extLst>
          </p:cNvPr>
          <p:cNvSpPr txBox="1">
            <a:spLocks/>
          </p:cNvSpPr>
          <p:nvPr/>
        </p:nvSpPr>
        <p:spPr>
          <a:xfrm>
            <a:off x="7499468" y="3083113"/>
            <a:ext cx="4133241" cy="1108223"/>
          </a:xfrm>
          <a:prstGeom prst="rect">
            <a:avLst/>
          </a:prstGeom>
        </p:spPr>
        <p:txBody>
          <a:bodyPr anchor="t"/>
          <a:lstStyle>
            <a:defPPr>
              <a:defRPr lang="en-US"/>
            </a:defPPr>
            <a:lvl1pPr indent="0" algn="ctr">
              <a:lnSpc>
                <a:spcPct val="90000"/>
              </a:lnSpc>
              <a:spcBef>
                <a:spcPts val="1000"/>
              </a:spcBef>
              <a:buFont typeface="Arial" panose="020B0604020202020204" pitchFamily="34" charset="0"/>
              <a:buNone/>
              <a:defRPr b="0">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An individual's name and details are visible on a screen left open in a shared workspace during lunch.</a:t>
            </a:r>
          </a:p>
        </p:txBody>
      </p:sp>
      <p:sp>
        <p:nvSpPr>
          <p:cNvPr id="12" name="Text Placeholder 19">
            <a:extLst>
              <a:ext uri="{FF2B5EF4-FFF2-40B4-BE49-F238E27FC236}">
                <a16:creationId xmlns:a16="http://schemas.microsoft.com/office/drawing/2014/main" id="{81EEB770-6BB7-9FD6-4070-B9B6231DE7E0}"/>
              </a:ext>
            </a:extLst>
          </p:cNvPr>
          <p:cNvSpPr txBox="1">
            <a:spLocks/>
          </p:cNvSpPr>
          <p:nvPr/>
        </p:nvSpPr>
        <p:spPr>
          <a:xfrm>
            <a:off x="7913073" y="2329306"/>
            <a:ext cx="3306030" cy="512511"/>
          </a:xfrm>
          <a:prstGeom prst="rect">
            <a:avLst/>
          </a:prstGeom>
        </p:spPr>
        <p:txBody>
          <a:bodyPr anchor="ctr"/>
          <a:lstStyle>
            <a:defPPr>
              <a:defRPr lang="en-US"/>
            </a:defPPr>
            <a:lvl1pPr indent="0" algn="ctr">
              <a:lnSpc>
                <a:spcPct val="90000"/>
              </a:lnSpc>
              <a:spcBef>
                <a:spcPts val="1000"/>
              </a:spcBef>
              <a:buFont typeface="Arial" panose="020B0604020202020204" pitchFamily="34" charset="0"/>
              <a:buNone/>
              <a:defRPr sz="2400" b="1">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Unlocked Screen</a:t>
            </a:r>
          </a:p>
        </p:txBody>
      </p:sp>
      <p:sp>
        <p:nvSpPr>
          <p:cNvPr id="14" name="Text Placeholder 19">
            <a:extLst>
              <a:ext uri="{FF2B5EF4-FFF2-40B4-BE49-F238E27FC236}">
                <a16:creationId xmlns:a16="http://schemas.microsoft.com/office/drawing/2014/main" id="{F7823BF4-D124-DF30-E043-BD36B5D79939}"/>
              </a:ext>
            </a:extLst>
          </p:cNvPr>
          <p:cNvSpPr txBox="1">
            <a:spLocks/>
          </p:cNvSpPr>
          <p:nvPr/>
        </p:nvSpPr>
        <p:spPr>
          <a:xfrm>
            <a:off x="3113292" y="5505747"/>
            <a:ext cx="402420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bg1">
                    <a:lumMod val="95000"/>
                  </a:schemeClr>
                </a:solidFill>
              </a:rPr>
              <a:t>A rep speaks with someone who claims to be the individual’s caregiver but doesn’t verify identity before discussing PHI.</a:t>
            </a:r>
          </a:p>
        </p:txBody>
      </p:sp>
      <p:sp>
        <p:nvSpPr>
          <p:cNvPr id="15" name="Text Placeholder 19">
            <a:extLst>
              <a:ext uri="{FF2B5EF4-FFF2-40B4-BE49-F238E27FC236}">
                <a16:creationId xmlns:a16="http://schemas.microsoft.com/office/drawing/2014/main" id="{150FDE91-A134-6407-B925-668447C83C65}"/>
              </a:ext>
            </a:extLst>
          </p:cNvPr>
          <p:cNvSpPr txBox="1">
            <a:spLocks/>
          </p:cNvSpPr>
          <p:nvPr/>
        </p:nvSpPr>
        <p:spPr>
          <a:xfrm>
            <a:off x="3113292" y="4751940"/>
            <a:ext cx="4024201"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lumMod val="95000"/>
                  </a:schemeClr>
                </a:solidFill>
              </a:rPr>
              <a:t>Caller Verification Skipped</a:t>
            </a:r>
          </a:p>
        </p:txBody>
      </p:sp>
      <p:sp>
        <p:nvSpPr>
          <p:cNvPr id="17" name="Text Placeholder 19">
            <a:extLst>
              <a:ext uri="{FF2B5EF4-FFF2-40B4-BE49-F238E27FC236}">
                <a16:creationId xmlns:a16="http://schemas.microsoft.com/office/drawing/2014/main" id="{137DA8CD-FF14-1299-35DD-464EB6D27983}"/>
              </a:ext>
            </a:extLst>
          </p:cNvPr>
          <p:cNvSpPr txBox="1">
            <a:spLocks/>
          </p:cNvSpPr>
          <p:nvPr/>
        </p:nvSpPr>
        <p:spPr>
          <a:xfrm>
            <a:off x="7499468" y="5512802"/>
            <a:ext cx="413324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bg1">
                    <a:lumMod val="95000"/>
                  </a:schemeClr>
                </a:solidFill>
              </a:rPr>
              <a:t>A team member looks up a former individual’s record just to “see how things ended up.”.</a:t>
            </a:r>
          </a:p>
        </p:txBody>
      </p:sp>
      <p:sp>
        <p:nvSpPr>
          <p:cNvPr id="18" name="Text Placeholder 19">
            <a:extLst>
              <a:ext uri="{FF2B5EF4-FFF2-40B4-BE49-F238E27FC236}">
                <a16:creationId xmlns:a16="http://schemas.microsoft.com/office/drawing/2014/main" id="{6D7B527E-AB16-87B4-08A9-D64C48BF93D2}"/>
              </a:ext>
            </a:extLst>
          </p:cNvPr>
          <p:cNvSpPr txBox="1">
            <a:spLocks/>
          </p:cNvSpPr>
          <p:nvPr/>
        </p:nvSpPr>
        <p:spPr>
          <a:xfrm>
            <a:off x="7913073" y="4758995"/>
            <a:ext cx="3306030"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lumMod val="95000"/>
                  </a:schemeClr>
                </a:solidFill>
              </a:rPr>
              <a:t>Curiosity Access</a:t>
            </a:r>
          </a:p>
        </p:txBody>
      </p:sp>
      <p:cxnSp>
        <p:nvCxnSpPr>
          <p:cNvPr id="22" name="Straight Connector 21">
            <a:extLst>
              <a:ext uri="{FF2B5EF4-FFF2-40B4-BE49-F238E27FC236}">
                <a16:creationId xmlns:a16="http://schemas.microsoft.com/office/drawing/2014/main" id="{9617DB03-8074-786F-087E-527353DEA929}"/>
              </a:ext>
            </a:extLst>
          </p:cNvPr>
          <p:cNvCxnSpPr>
            <a:cxnSpLocks/>
          </p:cNvCxnSpPr>
          <p:nvPr/>
        </p:nvCxnSpPr>
        <p:spPr>
          <a:xfrm>
            <a:off x="3314538" y="5260341"/>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4D8C3A7-2976-8E29-2F2D-EA171E9B83A2}"/>
              </a:ext>
            </a:extLst>
          </p:cNvPr>
          <p:cNvCxnSpPr>
            <a:cxnSpLocks/>
          </p:cNvCxnSpPr>
          <p:nvPr/>
        </p:nvCxnSpPr>
        <p:spPr>
          <a:xfrm>
            <a:off x="7755234" y="2854295"/>
            <a:ext cx="3621709" cy="0"/>
          </a:xfrm>
          <a:prstGeom prst="line">
            <a:avLst/>
          </a:prstGeom>
          <a:ln w="28575">
            <a:solidFill>
              <a:srgbClr val="106D8A"/>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E80DB06-2006-025F-91BF-7663E4207494}"/>
              </a:ext>
            </a:extLst>
          </p:cNvPr>
          <p:cNvCxnSpPr>
            <a:cxnSpLocks/>
          </p:cNvCxnSpPr>
          <p:nvPr/>
        </p:nvCxnSpPr>
        <p:spPr>
          <a:xfrm>
            <a:off x="7755234" y="5260341"/>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3" name="Rectangle: Rounded Corners 12">
            <a:extLst>
              <a:ext uri="{FF2B5EF4-FFF2-40B4-BE49-F238E27FC236}">
                <a16:creationId xmlns:a16="http://schemas.microsoft.com/office/drawing/2014/main" id="{ED0E5BEB-D40C-B2CB-A6F9-AEEAEF13CE05}"/>
              </a:ext>
            </a:extLst>
          </p:cNvPr>
          <p:cNvSpPr/>
          <p:nvPr/>
        </p:nvSpPr>
        <p:spPr>
          <a:xfrm>
            <a:off x="3026034" y="2203804"/>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16" name="Text Placeholder 19">
            <a:extLst>
              <a:ext uri="{FF2B5EF4-FFF2-40B4-BE49-F238E27FC236}">
                <a16:creationId xmlns:a16="http://schemas.microsoft.com/office/drawing/2014/main" id="{11D567E3-3153-1198-38D8-83CEC703C870}"/>
              </a:ext>
            </a:extLst>
          </p:cNvPr>
          <p:cNvSpPr txBox="1">
            <a:spLocks/>
          </p:cNvSpPr>
          <p:nvPr/>
        </p:nvSpPr>
        <p:spPr>
          <a:xfrm>
            <a:off x="3058772" y="3083113"/>
            <a:ext cx="4133241" cy="1108223"/>
          </a:xfrm>
          <a:prstGeom prst="rect">
            <a:avLst/>
          </a:prstGeom>
        </p:spPr>
        <p:txBody>
          <a:bodyPr anchor="t"/>
          <a:lstStyle>
            <a:defPPr>
              <a:defRPr lang="en-US"/>
            </a:defPPr>
            <a:lvl1pPr indent="0" algn="ctr">
              <a:lnSpc>
                <a:spcPct val="90000"/>
              </a:lnSpc>
              <a:spcBef>
                <a:spcPts val="1000"/>
              </a:spcBef>
              <a:buFont typeface="Arial" panose="020B0604020202020204" pitchFamily="34" charset="0"/>
              <a:buNone/>
              <a:defRPr b="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 team member sends a case update    to the wrong internal contact.                The recipient isn't assigned to that individual.</a:t>
            </a:r>
          </a:p>
        </p:txBody>
      </p:sp>
      <p:sp>
        <p:nvSpPr>
          <p:cNvPr id="19" name="Text Placeholder 19">
            <a:extLst>
              <a:ext uri="{FF2B5EF4-FFF2-40B4-BE49-F238E27FC236}">
                <a16:creationId xmlns:a16="http://schemas.microsoft.com/office/drawing/2014/main" id="{DFE2E3F8-FEEE-6CD3-8342-FF3006185CC2}"/>
              </a:ext>
            </a:extLst>
          </p:cNvPr>
          <p:cNvSpPr txBox="1">
            <a:spLocks/>
          </p:cNvSpPr>
          <p:nvPr/>
        </p:nvSpPr>
        <p:spPr>
          <a:xfrm>
            <a:off x="3472377" y="2329306"/>
            <a:ext cx="3306030" cy="512511"/>
          </a:xfrm>
          <a:prstGeom prst="rect">
            <a:avLst/>
          </a:prstGeom>
        </p:spPr>
        <p:txBody>
          <a:bodyPr anchor="ctr"/>
          <a:lstStyle>
            <a:defPPr>
              <a:defRPr lang="en-US"/>
            </a:defPPr>
            <a:lvl1pPr indent="0" algn="ctr">
              <a:lnSpc>
                <a:spcPct val="90000"/>
              </a:lnSpc>
              <a:spcBef>
                <a:spcPts val="1000"/>
              </a:spcBef>
              <a:buFont typeface="Arial" panose="020B0604020202020204" pitchFamily="34" charset="0"/>
              <a:buNone/>
              <a:defRPr sz="2400" b="1">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Misdirected Email</a:t>
            </a:r>
          </a:p>
        </p:txBody>
      </p:sp>
      <p:cxnSp>
        <p:nvCxnSpPr>
          <p:cNvPr id="20" name="Straight Connector 19">
            <a:extLst>
              <a:ext uri="{FF2B5EF4-FFF2-40B4-BE49-F238E27FC236}">
                <a16:creationId xmlns:a16="http://schemas.microsoft.com/office/drawing/2014/main" id="{DEE9E71E-3E6D-98D2-6EE4-22F207F2F100}"/>
              </a:ext>
            </a:extLst>
          </p:cNvPr>
          <p:cNvCxnSpPr>
            <a:cxnSpLocks/>
          </p:cNvCxnSpPr>
          <p:nvPr/>
        </p:nvCxnSpPr>
        <p:spPr>
          <a:xfrm>
            <a:off x="3314538" y="2854295"/>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998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F5175-7CC6-52F3-E455-E217B9154A70}"/>
              </a:ext>
            </a:extLst>
          </p:cNvPr>
          <p:cNvSpPr>
            <a:spLocks noGrp="1"/>
          </p:cNvSpPr>
          <p:nvPr>
            <p:ph type="body" sz="quarter" idx="22"/>
          </p:nvPr>
        </p:nvSpPr>
        <p:spPr/>
        <p:txBody>
          <a:bodyPr/>
          <a:lstStyle/>
          <a:p>
            <a:r>
              <a:rPr lang="en-US"/>
              <a:t>HIPAA Compliance Review</a:t>
            </a:r>
          </a:p>
        </p:txBody>
      </p:sp>
    </p:spTree>
    <p:extLst>
      <p:ext uri="{BB962C8B-B14F-4D97-AF65-F5344CB8AC3E}">
        <p14:creationId xmlns:p14="http://schemas.microsoft.com/office/powerpoint/2010/main" val="1052067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5A3B-58ED-F14D-E82C-54406F2CF6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6AF0B44-BFC9-DD99-BBC3-3615A66E9FCD}"/>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5C135D09-4C19-C9E4-C698-FB237C69BBBD}"/>
              </a:ext>
            </a:extLst>
          </p:cNvPr>
          <p:cNvSpPr/>
          <p:nvPr/>
        </p:nvSpPr>
        <p:spPr>
          <a:xfrm>
            <a:off x="3023970" y="1330298"/>
            <a:ext cx="8658371" cy="623070"/>
          </a:xfrm>
          <a:prstGeom prst="roundRect">
            <a:avLst>
              <a:gd name="adj" fmla="val 6358"/>
            </a:avLst>
          </a:prstGeom>
          <a:solidFill>
            <a:srgbClr val="106D8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HIPAA Scenario Review</a:t>
            </a:r>
          </a:p>
        </p:txBody>
      </p:sp>
      <p:sp>
        <p:nvSpPr>
          <p:cNvPr id="5" name="Rectangle: Rounded Corners 4">
            <a:extLst>
              <a:ext uri="{FF2B5EF4-FFF2-40B4-BE49-F238E27FC236}">
                <a16:creationId xmlns:a16="http://schemas.microsoft.com/office/drawing/2014/main" id="{38EFCD9C-C929-0B9B-6AD8-AF29C0DF546B}"/>
              </a:ext>
            </a:extLst>
          </p:cNvPr>
          <p:cNvSpPr/>
          <p:nvPr/>
        </p:nvSpPr>
        <p:spPr>
          <a:xfrm>
            <a:off x="3026034" y="4586588"/>
            <a:ext cx="4198717" cy="2134919"/>
          </a:xfrm>
          <a:prstGeom prst="roundRect">
            <a:avLst>
              <a:gd name="adj" fmla="val 3112"/>
            </a:avLst>
          </a:prstGeom>
          <a:solidFill>
            <a:schemeClr val="bg1"/>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6" name="Rectangle: Rounded Corners 5">
            <a:extLst>
              <a:ext uri="{FF2B5EF4-FFF2-40B4-BE49-F238E27FC236}">
                <a16:creationId xmlns:a16="http://schemas.microsoft.com/office/drawing/2014/main" id="{AAA04A2C-C62E-2D20-D595-54AB8AA47384}"/>
              </a:ext>
            </a:extLst>
          </p:cNvPr>
          <p:cNvSpPr/>
          <p:nvPr/>
        </p:nvSpPr>
        <p:spPr>
          <a:xfrm>
            <a:off x="7466730" y="2203804"/>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7" name="Rectangle: Rounded Corners 6">
            <a:extLst>
              <a:ext uri="{FF2B5EF4-FFF2-40B4-BE49-F238E27FC236}">
                <a16:creationId xmlns:a16="http://schemas.microsoft.com/office/drawing/2014/main" id="{3BAB24D4-1244-65CA-80BB-112C95B4350A}"/>
              </a:ext>
            </a:extLst>
          </p:cNvPr>
          <p:cNvSpPr/>
          <p:nvPr/>
        </p:nvSpPr>
        <p:spPr>
          <a:xfrm>
            <a:off x="7466730" y="4586588"/>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11" name="Text Placeholder 19">
            <a:extLst>
              <a:ext uri="{FF2B5EF4-FFF2-40B4-BE49-F238E27FC236}">
                <a16:creationId xmlns:a16="http://schemas.microsoft.com/office/drawing/2014/main" id="{6C6A0806-0954-822E-6081-5C3719043E60}"/>
              </a:ext>
            </a:extLst>
          </p:cNvPr>
          <p:cNvSpPr txBox="1">
            <a:spLocks/>
          </p:cNvSpPr>
          <p:nvPr/>
        </p:nvSpPr>
        <p:spPr>
          <a:xfrm>
            <a:off x="7499468" y="3083113"/>
            <a:ext cx="413324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bg1">
                    <a:lumMod val="95000"/>
                  </a:schemeClr>
                </a:solidFill>
              </a:rPr>
              <a:t>An individual's name and details are visible on a screen left open in a shared workspace during lunch.</a:t>
            </a:r>
          </a:p>
        </p:txBody>
      </p:sp>
      <p:sp>
        <p:nvSpPr>
          <p:cNvPr id="12" name="Text Placeholder 19">
            <a:extLst>
              <a:ext uri="{FF2B5EF4-FFF2-40B4-BE49-F238E27FC236}">
                <a16:creationId xmlns:a16="http://schemas.microsoft.com/office/drawing/2014/main" id="{4250C7B3-6907-F33F-C358-E3A2358C07A0}"/>
              </a:ext>
            </a:extLst>
          </p:cNvPr>
          <p:cNvSpPr txBox="1">
            <a:spLocks/>
          </p:cNvSpPr>
          <p:nvPr/>
        </p:nvSpPr>
        <p:spPr>
          <a:xfrm>
            <a:off x="7913073" y="2329306"/>
            <a:ext cx="3306030"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lumMod val="95000"/>
                  </a:schemeClr>
                </a:solidFill>
              </a:rPr>
              <a:t>Unlocked Screen</a:t>
            </a:r>
          </a:p>
        </p:txBody>
      </p:sp>
      <p:sp>
        <p:nvSpPr>
          <p:cNvPr id="14" name="Text Placeholder 19">
            <a:extLst>
              <a:ext uri="{FF2B5EF4-FFF2-40B4-BE49-F238E27FC236}">
                <a16:creationId xmlns:a16="http://schemas.microsoft.com/office/drawing/2014/main" id="{15E5DDE5-AD4E-E946-4107-7105E40A7170}"/>
              </a:ext>
            </a:extLst>
          </p:cNvPr>
          <p:cNvSpPr txBox="1">
            <a:spLocks/>
          </p:cNvSpPr>
          <p:nvPr/>
        </p:nvSpPr>
        <p:spPr>
          <a:xfrm>
            <a:off x="3113292" y="5505747"/>
            <a:ext cx="4024201" cy="1108223"/>
          </a:xfrm>
          <a:prstGeom prst="rect">
            <a:avLst/>
          </a:prstGeom>
        </p:spPr>
        <p:txBody>
          <a:bodyPr anchor="t"/>
          <a:lstStyle>
            <a:defPPr>
              <a:defRPr lang="en-US"/>
            </a:defPPr>
            <a:lvl1pPr indent="0" algn="ctr">
              <a:lnSpc>
                <a:spcPct val="90000"/>
              </a:lnSpc>
              <a:spcBef>
                <a:spcPts val="1000"/>
              </a:spcBef>
              <a:buFont typeface="Arial" panose="020B0604020202020204" pitchFamily="34" charset="0"/>
              <a:buNone/>
              <a:defRPr b="0">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 rep speaks with someone who claims to be the individual’s caregiver but doesn’t verify identity before discussing PHI.</a:t>
            </a:r>
          </a:p>
        </p:txBody>
      </p:sp>
      <p:sp>
        <p:nvSpPr>
          <p:cNvPr id="15" name="Text Placeholder 19">
            <a:extLst>
              <a:ext uri="{FF2B5EF4-FFF2-40B4-BE49-F238E27FC236}">
                <a16:creationId xmlns:a16="http://schemas.microsoft.com/office/drawing/2014/main" id="{AC33020F-4E15-2C18-EEC6-00118C817128}"/>
              </a:ext>
            </a:extLst>
          </p:cNvPr>
          <p:cNvSpPr txBox="1">
            <a:spLocks/>
          </p:cNvSpPr>
          <p:nvPr/>
        </p:nvSpPr>
        <p:spPr>
          <a:xfrm>
            <a:off x="3113292" y="4751940"/>
            <a:ext cx="4024201" cy="512511"/>
          </a:xfrm>
          <a:prstGeom prst="rect">
            <a:avLst/>
          </a:prstGeom>
        </p:spPr>
        <p:txBody>
          <a:bodyPr anchor="ctr"/>
          <a:lstStyle>
            <a:defPPr>
              <a:defRPr lang="en-US"/>
            </a:defPPr>
            <a:lvl1pPr indent="0" algn="ctr">
              <a:lnSpc>
                <a:spcPct val="90000"/>
              </a:lnSpc>
              <a:spcBef>
                <a:spcPts val="1000"/>
              </a:spcBef>
              <a:buFont typeface="Arial" panose="020B0604020202020204" pitchFamily="34" charset="0"/>
              <a:buNone/>
              <a:defRPr sz="2400" b="1">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Caller Verification Skipped</a:t>
            </a:r>
          </a:p>
        </p:txBody>
      </p:sp>
      <p:sp>
        <p:nvSpPr>
          <p:cNvPr id="17" name="Text Placeholder 19">
            <a:extLst>
              <a:ext uri="{FF2B5EF4-FFF2-40B4-BE49-F238E27FC236}">
                <a16:creationId xmlns:a16="http://schemas.microsoft.com/office/drawing/2014/main" id="{881CCEBA-12A5-E9B3-B3E1-7EBC0D839319}"/>
              </a:ext>
            </a:extLst>
          </p:cNvPr>
          <p:cNvSpPr txBox="1">
            <a:spLocks/>
          </p:cNvSpPr>
          <p:nvPr/>
        </p:nvSpPr>
        <p:spPr>
          <a:xfrm>
            <a:off x="7499468" y="5512802"/>
            <a:ext cx="413324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bg1">
                    <a:lumMod val="95000"/>
                  </a:schemeClr>
                </a:solidFill>
              </a:rPr>
              <a:t>A team member looks up a former individual’s record just to “see how things ended up.”.</a:t>
            </a:r>
          </a:p>
        </p:txBody>
      </p:sp>
      <p:sp>
        <p:nvSpPr>
          <p:cNvPr id="18" name="Text Placeholder 19">
            <a:extLst>
              <a:ext uri="{FF2B5EF4-FFF2-40B4-BE49-F238E27FC236}">
                <a16:creationId xmlns:a16="http://schemas.microsoft.com/office/drawing/2014/main" id="{D5D96104-028B-CD0D-B186-A0760E405FEB}"/>
              </a:ext>
            </a:extLst>
          </p:cNvPr>
          <p:cNvSpPr txBox="1">
            <a:spLocks/>
          </p:cNvSpPr>
          <p:nvPr/>
        </p:nvSpPr>
        <p:spPr>
          <a:xfrm>
            <a:off x="7913073" y="4758995"/>
            <a:ext cx="3306030"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lumMod val="95000"/>
                  </a:schemeClr>
                </a:solidFill>
              </a:rPr>
              <a:t>Curiosity Access</a:t>
            </a:r>
          </a:p>
        </p:txBody>
      </p:sp>
      <p:cxnSp>
        <p:nvCxnSpPr>
          <p:cNvPr id="22" name="Straight Connector 21">
            <a:extLst>
              <a:ext uri="{FF2B5EF4-FFF2-40B4-BE49-F238E27FC236}">
                <a16:creationId xmlns:a16="http://schemas.microsoft.com/office/drawing/2014/main" id="{8E382FEE-17EB-9AB6-0634-946D7BC24785}"/>
              </a:ext>
            </a:extLst>
          </p:cNvPr>
          <p:cNvCxnSpPr>
            <a:cxnSpLocks/>
          </p:cNvCxnSpPr>
          <p:nvPr/>
        </p:nvCxnSpPr>
        <p:spPr>
          <a:xfrm>
            <a:off x="3314538" y="5260341"/>
            <a:ext cx="3621709" cy="0"/>
          </a:xfrm>
          <a:prstGeom prst="line">
            <a:avLst/>
          </a:prstGeom>
          <a:ln w="28575">
            <a:solidFill>
              <a:srgbClr val="106D8A"/>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2CD748B-7592-808B-4E27-21517455CA1B}"/>
              </a:ext>
            </a:extLst>
          </p:cNvPr>
          <p:cNvCxnSpPr>
            <a:cxnSpLocks/>
          </p:cNvCxnSpPr>
          <p:nvPr/>
        </p:nvCxnSpPr>
        <p:spPr>
          <a:xfrm>
            <a:off x="7755234" y="2854295"/>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63D0868-B1CF-E6E0-865E-CE08EA2F76A8}"/>
              </a:ext>
            </a:extLst>
          </p:cNvPr>
          <p:cNvCxnSpPr>
            <a:cxnSpLocks/>
          </p:cNvCxnSpPr>
          <p:nvPr/>
        </p:nvCxnSpPr>
        <p:spPr>
          <a:xfrm>
            <a:off x="7755234" y="5260341"/>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3" name="Rectangle: Rounded Corners 12">
            <a:extLst>
              <a:ext uri="{FF2B5EF4-FFF2-40B4-BE49-F238E27FC236}">
                <a16:creationId xmlns:a16="http://schemas.microsoft.com/office/drawing/2014/main" id="{6AD02A48-D3E4-1AC0-81D5-2DC5D0B48BB6}"/>
              </a:ext>
            </a:extLst>
          </p:cNvPr>
          <p:cNvSpPr/>
          <p:nvPr/>
        </p:nvSpPr>
        <p:spPr>
          <a:xfrm>
            <a:off x="3026034" y="2203804"/>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16" name="Text Placeholder 19">
            <a:extLst>
              <a:ext uri="{FF2B5EF4-FFF2-40B4-BE49-F238E27FC236}">
                <a16:creationId xmlns:a16="http://schemas.microsoft.com/office/drawing/2014/main" id="{0B937096-1D3B-E872-1C48-BF7B1B62B1E4}"/>
              </a:ext>
            </a:extLst>
          </p:cNvPr>
          <p:cNvSpPr txBox="1">
            <a:spLocks/>
          </p:cNvSpPr>
          <p:nvPr/>
        </p:nvSpPr>
        <p:spPr>
          <a:xfrm>
            <a:off x="3058772" y="3083113"/>
            <a:ext cx="4133241" cy="1108223"/>
          </a:xfrm>
          <a:prstGeom prst="rect">
            <a:avLst/>
          </a:prstGeom>
        </p:spPr>
        <p:txBody>
          <a:bodyPr anchor="t"/>
          <a:lstStyle>
            <a:defPPr>
              <a:defRPr lang="en-US"/>
            </a:defPPr>
            <a:lvl1pPr indent="0" algn="ctr">
              <a:lnSpc>
                <a:spcPct val="90000"/>
              </a:lnSpc>
              <a:spcBef>
                <a:spcPts val="1000"/>
              </a:spcBef>
              <a:buFont typeface="Arial" panose="020B0604020202020204" pitchFamily="34" charset="0"/>
              <a:buNone/>
              <a:defRPr b="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 team member sends a case update    to the wrong internal contact.                The recipient isn't assigned to that individual.</a:t>
            </a:r>
          </a:p>
        </p:txBody>
      </p:sp>
      <p:sp>
        <p:nvSpPr>
          <p:cNvPr id="19" name="Text Placeholder 19">
            <a:extLst>
              <a:ext uri="{FF2B5EF4-FFF2-40B4-BE49-F238E27FC236}">
                <a16:creationId xmlns:a16="http://schemas.microsoft.com/office/drawing/2014/main" id="{B7E0EB8E-BAC7-A18D-A2EF-6712AD060D8B}"/>
              </a:ext>
            </a:extLst>
          </p:cNvPr>
          <p:cNvSpPr txBox="1">
            <a:spLocks/>
          </p:cNvSpPr>
          <p:nvPr/>
        </p:nvSpPr>
        <p:spPr>
          <a:xfrm>
            <a:off x="3472377" y="2329306"/>
            <a:ext cx="3306030" cy="512511"/>
          </a:xfrm>
          <a:prstGeom prst="rect">
            <a:avLst/>
          </a:prstGeom>
        </p:spPr>
        <p:txBody>
          <a:bodyPr anchor="ctr"/>
          <a:lstStyle>
            <a:defPPr>
              <a:defRPr lang="en-US"/>
            </a:defPPr>
            <a:lvl1pPr indent="0" algn="ctr">
              <a:lnSpc>
                <a:spcPct val="90000"/>
              </a:lnSpc>
              <a:spcBef>
                <a:spcPts val="1000"/>
              </a:spcBef>
              <a:buFont typeface="Arial" panose="020B0604020202020204" pitchFamily="34" charset="0"/>
              <a:buNone/>
              <a:defRPr sz="2400" b="1">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Misdirected Email</a:t>
            </a:r>
          </a:p>
        </p:txBody>
      </p:sp>
      <p:cxnSp>
        <p:nvCxnSpPr>
          <p:cNvPr id="20" name="Straight Connector 19">
            <a:extLst>
              <a:ext uri="{FF2B5EF4-FFF2-40B4-BE49-F238E27FC236}">
                <a16:creationId xmlns:a16="http://schemas.microsoft.com/office/drawing/2014/main" id="{E4C83415-1295-C394-A514-0648EBE6FE3F}"/>
              </a:ext>
            </a:extLst>
          </p:cNvPr>
          <p:cNvCxnSpPr>
            <a:cxnSpLocks/>
          </p:cNvCxnSpPr>
          <p:nvPr/>
        </p:nvCxnSpPr>
        <p:spPr>
          <a:xfrm>
            <a:off x="3314538" y="2854295"/>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0110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D5D69-A8C6-C7D9-68BC-A4070E4B99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3A5E1B1-30E9-255E-E89D-58212D4CA9F9}"/>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539C0C54-7AA9-0CF5-DFC3-EFE71FE97EE3}"/>
              </a:ext>
            </a:extLst>
          </p:cNvPr>
          <p:cNvSpPr/>
          <p:nvPr/>
        </p:nvSpPr>
        <p:spPr>
          <a:xfrm>
            <a:off x="3023970" y="1330298"/>
            <a:ext cx="8658371" cy="623070"/>
          </a:xfrm>
          <a:prstGeom prst="roundRect">
            <a:avLst>
              <a:gd name="adj" fmla="val 6358"/>
            </a:avLst>
          </a:prstGeom>
          <a:solidFill>
            <a:srgbClr val="106D8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HIPAA Scenario Review</a:t>
            </a:r>
          </a:p>
        </p:txBody>
      </p:sp>
      <p:sp>
        <p:nvSpPr>
          <p:cNvPr id="4" name="Rectangle: Rounded Corners 3">
            <a:extLst>
              <a:ext uri="{FF2B5EF4-FFF2-40B4-BE49-F238E27FC236}">
                <a16:creationId xmlns:a16="http://schemas.microsoft.com/office/drawing/2014/main" id="{5BA6379A-9E50-9F2A-978B-85F70E7E40D6}"/>
              </a:ext>
            </a:extLst>
          </p:cNvPr>
          <p:cNvSpPr/>
          <p:nvPr/>
        </p:nvSpPr>
        <p:spPr>
          <a:xfrm>
            <a:off x="3026034" y="2203804"/>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5" name="Rectangle: Rounded Corners 4">
            <a:extLst>
              <a:ext uri="{FF2B5EF4-FFF2-40B4-BE49-F238E27FC236}">
                <a16:creationId xmlns:a16="http://schemas.microsoft.com/office/drawing/2014/main" id="{2BD6CE95-9185-A329-DC03-43F3E3464610}"/>
              </a:ext>
            </a:extLst>
          </p:cNvPr>
          <p:cNvSpPr/>
          <p:nvPr/>
        </p:nvSpPr>
        <p:spPr>
          <a:xfrm>
            <a:off x="3026034" y="4586588"/>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6" name="Rectangle: Rounded Corners 5">
            <a:extLst>
              <a:ext uri="{FF2B5EF4-FFF2-40B4-BE49-F238E27FC236}">
                <a16:creationId xmlns:a16="http://schemas.microsoft.com/office/drawing/2014/main" id="{13D7E105-1F89-AAC5-02C9-FAEEAE4E2CBA}"/>
              </a:ext>
            </a:extLst>
          </p:cNvPr>
          <p:cNvSpPr/>
          <p:nvPr/>
        </p:nvSpPr>
        <p:spPr>
          <a:xfrm>
            <a:off x="7466730" y="2203804"/>
            <a:ext cx="4198717" cy="2134919"/>
          </a:xfrm>
          <a:prstGeom prst="roundRect">
            <a:avLst>
              <a:gd name="adj" fmla="val 3112"/>
            </a:avLst>
          </a:prstGeom>
          <a:solidFill>
            <a:srgbClr val="FBFBFB"/>
          </a:solidFill>
          <a:ln w="28575">
            <a:solidFill>
              <a:schemeClr val="bg1">
                <a:lumMod val="9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95000"/>
                </a:schemeClr>
              </a:solidFill>
            </a:endParaRPr>
          </a:p>
        </p:txBody>
      </p:sp>
      <p:sp>
        <p:nvSpPr>
          <p:cNvPr id="7" name="Rectangle: Rounded Corners 6">
            <a:extLst>
              <a:ext uri="{FF2B5EF4-FFF2-40B4-BE49-F238E27FC236}">
                <a16:creationId xmlns:a16="http://schemas.microsoft.com/office/drawing/2014/main" id="{4E0C90E3-FDA4-AF0B-9CD5-5EC2E357FBE2}"/>
              </a:ext>
            </a:extLst>
          </p:cNvPr>
          <p:cNvSpPr/>
          <p:nvPr/>
        </p:nvSpPr>
        <p:spPr>
          <a:xfrm>
            <a:off x="7466730" y="4586588"/>
            <a:ext cx="4198717" cy="2134919"/>
          </a:xfrm>
          <a:prstGeom prst="roundRect">
            <a:avLst>
              <a:gd name="adj" fmla="val 3112"/>
            </a:avLst>
          </a:prstGeom>
          <a:solidFill>
            <a:schemeClr val="bg1"/>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8" name="Text Placeholder 19">
            <a:extLst>
              <a:ext uri="{FF2B5EF4-FFF2-40B4-BE49-F238E27FC236}">
                <a16:creationId xmlns:a16="http://schemas.microsoft.com/office/drawing/2014/main" id="{2896EB1E-3E24-2549-D94D-AF00E2BB040A}"/>
              </a:ext>
            </a:extLst>
          </p:cNvPr>
          <p:cNvSpPr txBox="1">
            <a:spLocks/>
          </p:cNvSpPr>
          <p:nvPr/>
        </p:nvSpPr>
        <p:spPr>
          <a:xfrm>
            <a:off x="3058772" y="3083113"/>
            <a:ext cx="4133241" cy="1108223"/>
          </a:xfrm>
          <a:prstGeom prst="rect">
            <a:avLst/>
          </a:prstGeom>
        </p:spPr>
        <p:txBody>
          <a:bodyPr anchor="t"/>
          <a:lstStyle>
            <a:defPPr>
              <a:defRPr lang="en-US"/>
            </a:defPPr>
            <a:lvl1pPr indent="0" algn="ctr">
              <a:lnSpc>
                <a:spcPct val="90000"/>
              </a:lnSpc>
              <a:spcBef>
                <a:spcPts val="1000"/>
              </a:spcBef>
              <a:buFont typeface="Arial" panose="020B0604020202020204" pitchFamily="34" charset="0"/>
              <a:buNone/>
              <a:defRPr b="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 team member sends a case update    to the wrong internal contact.                The recipient isn't assigned to that individual.</a:t>
            </a:r>
          </a:p>
        </p:txBody>
      </p:sp>
      <p:sp>
        <p:nvSpPr>
          <p:cNvPr id="9" name="Text Placeholder 19">
            <a:extLst>
              <a:ext uri="{FF2B5EF4-FFF2-40B4-BE49-F238E27FC236}">
                <a16:creationId xmlns:a16="http://schemas.microsoft.com/office/drawing/2014/main" id="{DC063566-F02E-848B-C6CD-5B475B1397FF}"/>
              </a:ext>
            </a:extLst>
          </p:cNvPr>
          <p:cNvSpPr txBox="1">
            <a:spLocks/>
          </p:cNvSpPr>
          <p:nvPr/>
        </p:nvSpPr>
        <p:spPr>
          <a:xfrm>
            <a:off x="3472377" y="2329306"/>
            <a:ext cx="3306030" cy="512511"/>
          </a:xfrm>
          <a:prstGeom prst="rect">
            <a:avLst/>
          </a:prstGeom>
        </p:spPr>
        <p:txBody>
          <a:bodyPr anchor="ctr"/>
          <a:lstStyle>
            <a:defPPr>
              <a:defRPr lang="en-US"/>
            </a:defPPr>
            <a:lvl1pPr indent="0" algn="ctr">
              <a:lnSpc>
                <a:spcPct val="90000"/>
              </a:lnSpc>
              <a:spcBef>
                <a:spcPts val="1000"/>
              </a:spcBef>
              <a:buFont typeface="Arial" panose="020B0604020202020204" pitchFamily="34" charset="0"/>
              <a:buNone/>
              <a:defRPr sz="2400" b="1">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Misdirected Email</a:t>
            </a:r>
          </a:p>
        </p:txBody>
      </p:sp>
      <p:cxnSp>
        <p:nvCxnSpPr>
          <p:cNvPr id="10" name="Straight Connector 9">
            <a:extLst>
              <a:ext uri="{FF2B5EF4-FFF2-40B4-BE49-F238E27FC236}">
                <a16:creationId xmlns:a16="http://schemas.microsoft.com/office/drawing/2014/main" id="{F2F4E615-1B8E-CCCC-165F-79E764298912}"/>
              </a:ext>
            </a:extLst>
          </p:cNvPr>
          <p:cNvCxnSpPr>
            <a:cxnSpLocks/>
          </p:cNvCxnSpPr>
          <p:nvPr/>
        </p:nvCxnSpPr>
        <p:spPr>
          <a:xfrm>
            <a:off x="3314538" y="2854295"/>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1" name="Text Placeholder 19">
            <a:extLst>
              <a:ext uri="{FF2B5EF4-FFF2-40B4-BE49-F238E27FC236}">
                <a16:creationId xmlns:a16="http://schemas.microsoft.com/office/drawing/2014/main" id="{DC97FBE7-9567-95A4-81AF-EDD63A689E51}"/>
              </a:ext>
            </a:extLst>
          </p:cNvPr>
          <p:cNvSpPr txBox="1">
            <a:spLocks/>
          </p:cNvSpPr>
          <p:nvPr/>
        </p:nvSpPr>
        <p:spPr>
          <a:xfrm>
            <a:off x="7499468" y="3083113"/>
            <a:ext cx="413324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bg1">
                    <a:lumMod val="95000"/>
                  </a:schemeClr>
                </a:solidFill>
              </a:rPr>
              <a:t>An individual's name and details are visible on a screen left open in a shared workspace during lunch.</a:t>
            </a:r>
          </a:p>
        </p:txBody>
      </p:sp>
      <p:sp>
        <p:nvSpPr>
          <p:cNvPr id="12" name="Text Placeholder 19">
            <a:extLst>
              <a:ext uri="{FF2B5EF4-FFF2-40B4-BE49-F238E27FC236}">
                <a16:creationId xmlns:a16="http://schemas.microsoft.com/office/drawing/2014/main" id="{DF220029-64D3-549B-F5C6-5ED06B5A3B77}"/>
              </a:ext>
            </a:extLst>
          </p:cNvPr>
          <p:cNvSpPr txBox="1">
            <a:spLocks/>
          </p:cNvSpPr>
          <p:nvPr/>
        </p:nvSpPr>
        <p:spPr>
          <a:xfrm>
            <a:off x="7913073" y="2329306"/>
            <a:ext cx="3306030"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lumMod val="95000"/>
                  </a:schemeClr>
                </a:solidFill>
              </a:rPr>
              <a:t>Unlocked Screen</a:t>
            </a:r>
          </a:p>
        </p:txBody>
      </p:sp>
      <p:sp>
        <p:nvSpPr>
          <p:cNvPr id="14" name="Text Placeholder 19">
            <a:extLst>
              <a:ext uri="{FF2B5EF4-FFF2-40B4-BE49-F238E27FC236}">
                <a16:creationId xmlns:a16="http://schemas.microsoft.com/office/drawing/2014/main" id="{5994C7A0-FD88-AD82-28DD-2A0432708C65}"/>
              </a:ext>
            </a:extLst>
          </p:cNvPr>
          <p:cNvSpPr txBox="1">
            <a:spLocks/>
          </p:cNvSpPr>
          <p:nvPr/>
        </p:nvSpPr>
        <p:spPr>
          <a:xfrm>
            <a:off x="3113292" y="5505747"/>
            <a:ext cx="4024201" cy="1108223"/>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solidFill>
                  <a:schemeClr val="bg1">
                    <a:lumMod val="95000"/>
                  </a:schemeClr>
                </a:solidFill>
              </a:rPr>
              <a:t>A rep speaks with someone who claims to be the individual’s caregiver but doesn’t verify identity before discussing PHI.</a:t>
            </a:r>
          </a:p>
        </p:txBody>
      </p:sp>
      <p:sp>
        <p:nvSpPr>
          <p:cNvPr id="15" name="Text Placeholder 19">
            <a:extLst>
              <a:ext uri="{FF2B5EF4-FFF2-40B4-BE49-F238E27FC236}">
                <a16:creationId xmlns:a16="http://schemas.microsoft.com/office/drawing/2014/main" id="{B1C8ACEE-3315-A9FA-A3A6-29C53798FA41}"/>
              </a:ext>
            </a:extLst>
          </p:cNvPr>
          <p:cNvSpPr txBox="1">
            <a:spLocks/>
          </p:cNvSpPr>
          <p:nvPr/>
        </p:nvSpPr>
        <p:spPr>
          <a:xfrm>
            <a:off x="3113292" y="4751940"/>
            <a:ext cx="4024201"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accent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solidFill>
                  <a:schemeClr val="bg1">
                    <a:lumMod val="95000"/>
                  </a:schemeClr>
                </a:solidFill>
              </a:rPr>
              <a:t>Caller Verification Skipped</a:t>
            </a:r>
          </a:p>
        </p:txBody>
      </p:sp>
      <p:sp>
        <p:nvSpPr>
          <p:cNvPr id="17" name="Text Placeholder 19">
            <a:extLst>
              <a:ext uri="{FF2B5EF4-FFF2-40B4-BE49-F238E27FC236}">
                <a16:creationId xmlns:a16="http://schemas.microsoft.com/office/drawing/2014/main" id="{DC8A3E20-441A-01EC-3020-49A11E96DCDB}"/>
              </a:ext>
            </a:extLst>
          </p:cNvPr>
          <p:cNvSpPr txBox="1">
            <a:spLocks/>
          </p:cNvSpPr>
          <p:nvPr/>
        </p:nvSpPr>
        <p:spPr>
          <a:xfrm>
            <a:off x="7499468" y="5512802"/>
            <a:ext cx="4133241" cy="1108223"/>
          </a:xfrm>
          <a:prstGeom prst="rect">
            <a:avLst/>
          </a:prstGeom>
        </p:spPr>
        <p:txBody>
          <a:bodyPr anchor="t"/>
          <a:lstStyle>
            <a:defPPr>
              <a:defRPr lang="en-US"/>
            </a:defPPr>
            <a:lvl1pPr indent="0" algn="ctr">
              <a:lnSpc>
                <a:spcPct val="90000"/>
              </a:lnSpc>
              <a:spcBef>
                <a:spcPts val="1000"/>
              </a:spcBef>
              <a:buFont typeface="Arial" panose="020B0604020202020204" pitchFamily="34" charset="0"/>
              <a:buNone/>
              <a:defRPr b="0">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 team member looks up a former individual’s record just to “see how things ended up.”</a:t>
            </a:r>
          </a:p>
        </p:txBody>
      </p:sp>
      <p:sp>
        <p:nvSpPr>
          <p:cNvPr id="18" name="Text Placeholder 19">
            <a:extLst>
              <a:ext uri="{FF2B5EF4-FFF2-40B4-BE49-F238E27FC236}">
                <a16:creationId xmlns:a16="http://schemas.microsoft.com/office/drawing/2014/main" id="{52A346FE-728A-8759-03ED-E0BCCE395FA1}"/>
              </a:ext>
            </a:extLst>
          </p:cNvPr>
          <p:cNvSpPr txBox="1">
            <a:spLocks/>
          </p:cNvSpPr>
          <p:nvPr/>
        </p:nvSpPr>
        <p:spPr>
          <a:xfrm>
            <a:off x="7913073" y="4758995"/>
            <a:ext cx="3306030" cy="512511"/>
          </a:xfrm>
          <a:prstGeom prst="rect">
            <a:avLst/>
          </a:prstGeom>
        </p:spPr>
        <p:txBody>
          <a:bodyPr anchor="ctr"/>
          <a:lstStyle>
            <a:defPPr>
              <a:defRPr lang="en-US"/>
            </a:defPPr>
            <a:lvl1pPr indent="0" algn="ctr">
              <a:lnSpc>
                <a:spcPct val="90000"/>
              </a:lnSpc>
              <a:spcBef>
                <a:spcPts val="1000"/>
              </a:spcBef>
              <a:buFont typeface="Arial" panose="020B0604020202020204" pitchFamily="34" charset="0"/>
              <a:buNone/>
              <a:defRPr sz="2400" b="1">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Curiosity Access</a:t>
            </a:r>
          </a:p>
        </p:txBody>
      </p:sp>
      <p:cxnSp>
        <p:nvCxnSpPr>
          <p:cNvPr id="22" name="Straight Connector 21">
            <a:extLst>
              <a:ext uri="{FF2B5EF4-FFF2-40B4-BE49-F238E27FC236}">
                <a16:creationId xmlns:a16="http://schemas.microsoft.com/office/drawing/2014/main" id="{7E738DB3-8994-310A-20FB-949DEDF0DB11}"/>
              </a:ext>
            </a:extLst>
          </p:cNvPr>
          <p:cNvCxnSpPr>
            <a:cxnSpLocks/>
          </p:cNvCxnSpPr>
          <p:nvPr/>
        </p:nvCxnSpPr>
        <p:spPr>
          <a:xfrm>
            <a:off x="3314538" y="5260341"/>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AD66C3B-9CD0-84AD-DA86-F6E02CBAE387}"/>
              </a:ext>
            </a:extLst>
          </p:cNvPr>
          <p:cNvCxnSpPr>
            <a:cxnSpLocks/>
          </p:cNvCxnSpPr>
          <p:nvPr/>
        </p:nvCxnSpPr>
        <p:spPr>
          <a:xfrm>
            <a:off x="7755234" y="2854295"/>
            <a:ext cx="3621709" cy="0"/>
          </a:xfrm>
          <a:prstGeom prst="line">
            <a:avLst/>
          </a:prstGeom>
          <a:ln w="28575">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B10093D-D037-0A85-0590-D6EF970EF21A}"/>
              </a:ext>
            </a:extLst>
          </p:cNvPr>
          <p:cNvCxnSpPr>
            <a:cxnSpLocks/>
          </p:cNvCxnSpPr>
          <p:nvPr/>
        </p:nvCxnSpPr>
        <p:spPr>
          <a:xfrm>
            <a:off x="7755234" y="5260341"/>
            <a:ext cx="3621709" cy="0"/>
          </a:xfrm>
          <a:prstGeom prst="line">
            <a:avLst/>
          </a:prstGeom>
          <a:ln w="28575">
            <a:solidFill>
              <a:srgbClr val="106D8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484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09A523-0428-B778-8E8E-7887EBB4D011}"/>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pic>
        <p:nvPicPr>
          <p:cNvPr id="3" name="Picture 2">
            <a:extLst>
              <a:ext uri="{FF2B5EF4-FFF2-40B4-BE49-F238E27FC236}">
                <a16:creationId xmlns:a16="http://schemas.microsoft.com/office/drawing/2014/main" id="{804E2F2C-6D8A-D48C-8C97-E30E02D3B040}"/>
              </a:ext>
            </a:extLst>
          </p:cNvPr>
          <p:cNvPicPr>
            <a:picLocks noChangeAspect="1"/>
          </p:cNvPicPr>
          <p:nvPr/>
        </p:nvPicPr>
        <p:blipFill>
          <a:blip r:embed="rId3">
            <a:extLst>
              <a:ext uri="{28A0092B-C50C-407E-A947-70E740481C1C}">
                <a14:useLocalDpi xmlns:a14="http://schemas.microsoft.com/office/drawing/2010/main" val="0"/>
              </a:ext>
            </a:extLst>
          </a:blip>
          <a:srcRect l="6992" r="6992"/>
          <a:stretch/>
        </p:blipFill>
        <p:spPr>
          <a:xfrm>
            <a:off x="2935404" y="1504116"/>
            <a:ext cx="4450081" cy="3445786"/>
          </a:xfrm>
          <a:prstGeom prst="roundRect">
            <a:avLst>
              <a:gd name="adj" fmla="val 4762"/>
            </a:avLst>
          </a:prstGeom>
        </p:spPr>
      </p:pic>
      <p:sp>
        <p:nvSpPr>
          <p:cNvPr id="4" name="Rectangle: Rounded Corners 3">
            <a:extLst>
              <a:ext uri="{FF2B5EF4-FFF2-40B4-BE49-F238E27FC236}">
                <a16:creationId xmlns:a16="http://schemas.microsoft.com/office/drawing/2014/main" id="{3DD2BCCA-E2F9-DD7C-2A88-9783FD7742BF}"/>
              </a:ext>
            </a:extLst>
          </p:cNvPr>
          <p:cNvSpPr/>
          <p:nvPr/>
        </p:nvSpPr>
        <p:spPr>
          <a:xfrm>
            <a:off x="7605590" y="1578258"/>
            <a:ext cx="4109651" cy="1636564"/>
          </a:xfrm>
          <a:prstGeom prst="roundRect">
            <a:avLst>
              <a:gd name="adj" fmla="val 7234"/>
            </a:avLst>
          </a:prstGeom>
          <a:solidFill>
            <a:schemeClr val="bg1"/>
          </a:solidFill>
          <a:ln w="38100">
            <a:solidFill>
              <a:srgbClr val="0040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2">
                    <a:lumMod val="25000"/>
                  </a:schemeClr>
                </a:solidFill>
              </a:rPr>
              <a:t>From phone calls to emails to open screens - PHI can show up in expected and unexpected places.                                                      </a:t>
            </a:r>
          </a:p>
          <a:p>
            <a:pPr algn="ctr"/>
            <a:endParaRPr lang="en-US" sz="1600">
              <a:solidFill>
                <a:schemeClr val="bg2">
                  <a:lumMod val="25000"/>
                </a:schemeClr>
              </a:solidFill>
            </a:endParaRPr>
          </a:p>
          <a:p>
            <a:pPr algn="ctr"/>
            <a:r>
              <a:rPr lang="en-US" sz="1600" b="1">
                <a:solidFill>
                  <a:schemeClr val="bg2">
                    <a:lumMod val="25000"/>
                  </a:schemeClr>
                </a:solidFill>
              </a:rPr>
              <a:t>Be alert and intentional.</a:t>
            </a:r>
          </a:p>
        </p:txBody>
      </p:sp>
      <p:sp>
        <p:nvSpPr>
          <p:cNvPr id="5" name="Rectangle: Rounded Corners 4">
            <a:extLst>
              <a:ext uri="{FF2B5EF4-FFF2-40B4-BE49-F238E27FC236}">
                <a16:creationId xmlns:a16="http://schemas.microsoft.com/office/drawing/2014/main" id="{90FE6BB5-F97B-6D89-908A-79BE5D7BA705}"/>
              </a:ext>
            </a:extLst>
          </p:cNvPr>
          <p:cNvSpPr/>
          <p:nvPr/>
        </p:nvSpPr>
        <p:spPr>
          <a:xfrm>
            <a:off x="7605590" y="3516084"/>
            <a:ext cx="4109651" cy="1400933"/>
          </a:xfrm>
          <a:prstGeom prst="roundRect">
            <a:avLst>
              <a:gd name="adj" fmla="val 7234"/>
            </a:avLst>
          </a:prstGeom>
          <a:solidFill>
            <a:schemeClr val="bg1"/>
          </a:solidFill>
          <a:ln w="38100">
            <a:solidFill>
              <a:srgbClr val="00406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2">
                    <a:lumMod val="25000"/>
                  </a:schemeClr>
                </a:solidFill>
              </a:rPr>
              <a:t>If you make or witness a mistake, report it immediately using the Nonconformance Form. Timely reporting allows for corrective action and protects everyone involved.</a:t>
            </a:r>
          </a:p>
        </p:txBody>
      </p:sp>
      <p:sp>
        <p:nvSpPr>
          <p:cNvPr id="7" name="Rectangle: Rounded Corners 6">
            <a:extLst>
              <a:ext uri="{FF2B5EF4-FFF2-40B4-BE49-F238E27FC236}">
                <a16:creationId xmlns:a16="http://schemas.microsoft.com/office/drawing/2014/main" id="{3BCDB2DF-CE78-0D1E-58EA-F8424A364474}"/>
              </a:ext>
            </a:extLst>
          </p:cNvPr>
          <p:cNvSpPr/>
          <p:nvPr/>
        </p:nvSpPr>
        <p:spPr>
          <a:xfrm>
            <a:off x="3111899" y="5392315"/>
            <a:ext cx="8481260" cy="1224693"/>
          </a:xfrm>
          <a:prstGeom prst="roundRect">
            <a:avLst>
              <a:gd name="adj" fmla="val 6358"/>
            </a:avLst>
          </a:prstGeom>
          <a:solidFill>
            <a:srgbClr val="106D8A"/>
          </a:solidFill>
          <a:ln w="28575">
            <a:no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pic>
        <p:nvPicPr>
          <p:cNvPr id="8" name="Graphic 7" descr="Badge Question Mark with solid fill">
            <a:extLst>
              <a:ext uri="{FF2B5EF4-FFF2-40B4-BE49-F238E27FC236}">
                <a16:creationId xmlns:a16="http://schemas.microsoft.com/office/drawing/2014/main" id="{7E4298CF-F9EC-35FA-A010-5BA230D7A2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28435" y="5542552"/>
            <a:ext cx="914400" cy="914400"/>
          </a:xfrm>
          <a:prstGeom prst="rect">
            <a:avLst/>
          </a:prstGeom>
        </p:spPr>
      </p:pic>
      <p:sp>
        <p:nvSpPr>
          <p:cNvPr id="9" name="Text Placeholder 64">
            <a:extLst>
              <a:ext uri="{FF2B5EF4-FFF2-40B4-BE49-F238E27FC236}">
                <a16:creationId xmlns:a16="http://schemas.microsoft.com/office/drawing/2014/main" id="{581FC452-A8F1-6074-3AE5-10EFC46A0190}"/>
              </a:ext>
            </a:extLst>
          </p:cNvPr>
          <p:cNvSpPr txBox="1">
            <a:spLocks/>
          </p:cNvSpPr>
          <p:nvPr/>
        </p:nvSpPr>
        <p:spPr>
          <a:xfrm>
            <a:off x="4259370" y="5683758"/>
            <a:ext cx="6952375" cy="631988"/>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What was your biggest takeaway from today’s session? </a:t>
            </a:r>
          </a:p>
        </p:txBody>
      </p:sp>
    </p:spTree>
    <p:extLst>
      <p:ext uri="{BB962C8B-B14F-4D97-AF65-F5344CB8AC3E}">
        <p14:creationId xmlns:p14="http://schemas.microsoft.com/office/powerpoint/2010/main" val="771905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E72B9-4977-0472-34F7-E15E0DD998DD}"/>
              </a:ext>
            </a:extLst>
          </p:cNvPr>
          <p:cNvSpPr>
            <a:spLocks noGrp="1"/>
          </p:cNvSpPr>
          <p:nvPr>
            <p:ph type="body" sz="quarter" idx="22"/>
          </p:nvPr>
        </p:nvSpPr>
        <p:spPr/>
        <p:txBody>
          <a:bodyPr/>
          <a:lstStyle/>
          <a:p>
            <a:pPr marL="0" indent="0">
              <a:buNone/>
            </a:pPr>
            <a:r>
              <a:rPr lang="en-US"/>
              <a:t>HIPAA Compliance Review</a:t>
            </a:r>
          </a:p>
        </p:txBody>
      </p:sp>
      <p:sp>
        <p:nvSpPr>
          <p:cNvPr id="3" name="Rectangle: Rounded Corners 2">
            <a:extLst>
              <a:ext uri="{FF2B5EF4-FFF2-40B4-BE49-F238E27FC236}">
                <a16:creationId xmlns:a16="http://schemas.microsoft.com/office/drawing/2014/main" id="{3D948D6E-2CA7-D2FF-FF24-607DC51E8EFC}"/>
              </a:ext>
            </a:extLst>
          </p:cNvPr>
          <p:cNvSpPr/>
          <p:nvPr/>
        </p:nvSpPr>
        <p:spPr>
          <a:xfrm>
            <a:off x="3089274" y="1733399"/>
            <a:ext cx="8213725" cy="1404194"/>
          </a:xfrm>
          <a:prstGeom prst="roundRect">
            <a:avLst/>
          </a:prstGeom>
          <a:solidFill>
            <a:srgbClr val="127A9A"/>
          </a:solidFill>
          <a:ln w="38100">
            <a:no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   </a:t>
            </a:r>
            <a:endParaRPr lang="en-US" b="1">
              <a:solidFill>
                <a:schemeClr val="bg1"/>
              </a:solidFill>
            </a:endParaRPr>
          </a:p>
        </p:txBody>
      </p:sp>
      <p:sp>
        <p:nvSpPr>
          <p:cNvPr id="4" name="TextBox 3">
            <a:extLst>
              <a:ext uri="{FF2B5EF4-FFF2-40B4-BE49-F238E27FC236}">
                <a16:creationId xmlns:a16="http://schemas.microsoft.com/office/drawing/2014/main" id="{D3AF52FC-151F-6E6F-83E2-CE19C3936BB1}"/>
              </a:ext>
            </a:extLst>
          </p:cNvPr>
          <p:cNvSpPr txBox="1"/>
          <p:nvPr/>
        </p:nvSpPr>
        <p:spPr>
          <a:xfrm>
            <a:off x="10172700" y="2349976"/>
            <a:ext cx="1199094" cy="830997"/>
          </a:xfrm>
          <a:prstGeom prst="rect">
            <a:avLst/>
          </a:prstGeom>
          <a:noFill/>
        </p:spPr>
        <p:txBody>
          <a:bodyPr wrap="square" rtlCol="0">
            <a:spAutoFit/>
          </a:bodyPr>
          <a:lstStyle/>
          <a:p>
            <a:pPr algn="ctr"/>
            <a:r>
              <a:rPr lang="en-US" sz="4800" b="1">
                <a:ln w="19050">
                  <a:solidFill>
                    <a:schemeClr val="bg1">
                      <a:alpha val="50000"/>
                    </a:schemeClr>
                  </a:solidFill>
                </a:ln>
                <a:solidFill>
                  <a:schemeClr val="bg1">
                    <a:alpha val="2000"/>
                  </a:schemeClr>
                </a:solidFill>
              </a:rPr>
              <a:t>01.</a:t>
            </a:r>
          </a:p>
        </p:txBody>
      </p:sp>
      <p:sp>
        <p:nvSpPr>
          <p:cNvPr id="5" name="Rectangle: Rounded Corners 4">
            <a:extLst>
              <a:ext uri="{FF2B5EF4-FFF2-40B4-BE49-F238E27FC236}">
                <a16:creationId xmlns:a16="http://schemas.microsoft.com/office/drawing/2014/main" id="{C67EC56A-DC10-478D-B140-40AEA6E1B77B}"/>
              </a:ext>
            </a:extLst>
          </p:cNvPr>
          <p:cNvSpPr/>
          <p:nvPr/>
        </p:nvSpPr>
        <p:spPr>
          <a:xfrm>
            <a:off x="3089274" y="3291327"/>
            <a:ext cx="8213725" cy="1404194"/>
          </a:xfrm>
          <a:prstGeom prst="roundRect">
            <a:avLst/>
          </a:prstGeom>
          <a:solidFill>
            <a:schemeClr val="accent1"/>
          </a:solidFill>
          <a:ln w="38100">
            <a:no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chemeClr val="bg1"/>
                </a:solidFill>
              </a:rPr>
              <a:t>   </a:t>
            </a:r>
          </a:p>
        </p:txBody>
      </p:sp>
      <p:sp>
        <p:nvSpPr>
          <p:cNvPr id="6" name="TextBox 5">
            <a:extLst>
              <a:ext uri="{FF2B5EF4-FFF2-40B4-BE49-F238E27FC236}">
                <a16:creationId xmlns:a16="http://schemas.microsoft.com/office/drawing/2014/main" id="{EFC6D008-C684-660C-AAF7-E1952C3180B8}"/>
              </a:ext>
            </a:extLst>
          </p:cNvPr>
          <p:cNvSpPr txBox="1"/>
          <p:nvPr/>
        </p:nvSpPr>
        <p:spPr>
          <a:xfrm>
            <a:off x="10172700" y="3909977"/>
            <a:ext cx="1199094" cy="830997"/>
          </a:xfrm>
          <a:prstGeom prst="rect">
            <a:avLst/>
          </a:prstGeom>
          <a:noFill/>
        </p:spPr>
        <p:txBody>
          <a:bodyPr wrap="square" rtlCol="0">
            <a:spAutoFit/>
          </a:bodyPr>
          <a:lstStyle>
            <a:defPPr>
              <a:defRPr lang="en-US"/>
            </a:defPPr>
            <a:lvl1pPr algn="ctr">
              <a:defRPr sz="4800" b="1">
                <a:ln w="19050">
                  <a:solidFill>
                    <a:schemeClr val="bg1">
                      <a:alpha val="50000"/>
                    </a:schemeClr>
                  </a:solidFill>
                </a:ln>
                <a:solidFill>
                  <a:schemeClr val="bg1">
                    <a:alpha val="2000"/>
                  </a:schemeClr>
                </a:solidFill>
              </a:defRPr>
            </a:lvl1pPr>
          </a:lstStyle>
          <a:p>
            <a:r>
              <a:rPr lang="en-US"/>
              <a:t>02.</a:t>
            </a:r>
          </a:p>
        </p:txBody>
      </p:sp>
      <p:sp>
        <p:nvSpPr>
          <p:cNvPr id="7" name="Rectangle: Rounded Corners 6">
            <a:extLst>
              <a:ext uri="{FF2B5EF4-FFF2-40B4-BE49-F238E27FC236}">
                <a16:creationId xmlns:a16="http://schemas.microsoft.com/office/drawing/2014/main" id="{19B565E0-8C84-9332-A2DC-92BB581B04DE}"/>
              </a:ext>
            </a:extLst>
          </p:cNvPr>
          <p:cNvSpPr/>
          <p:nvPr/>
        </p:nvSpPr>
        <p:spPr>
          <a:xfrm>
            <a:off x="3089274" y="4868422"/>
            <a:ext cx="8213725" cy="1404194"/>
          </a:xfrm>
          <a:prstGeom prst="roundRect">
            <a:avLst/>
          </a:prstGeom>
          <a:solidFill>
            <a:schemeClr val="accent2"/>
          </a:solidFill>
          <a:ln w="38100">
            <a:no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400" b="1">
              <a:solidFill>
                <a:schemeClr val="bg1"/>
              </a:solidFill>
            </a:endParaRPr>
          </a:p>
        </p:txBody>
      </p:sp>
      <p:sp>
        <p:nvSpPr>
          <p:cNvPr id="8" name="TextBox 7">
            <a:extLst>
              <a:ext uri="{FF2B5EF4-FFF2-40B4-BE49-F238E27FC236}">
                <a16:creationId xmlns:a16="http://schemas.microsoft.com/office/drawing/2014/main" id="{30F855FC-51FA-6500-68A3-CC202808EEA5}"/>
              </a:ext>
            </a:extLst>
          </p:cNvPr>
          <p:cNvSpPr txBox="1"/>
          <p:nvPr/>
        </p:nvSpPr>
        <p:spPr>
          <a:xfrm>
            <a:off x="10172700" y="5489145"/>
            <a:ext cx="1199094" cy="830997"/>
          </a:xfrm>
          <a:prstGeom prst="rect">
            <a:avLst/>
          </a:prstGeom>
          <a:noFill/>
        </p:spPr>
        <p:txBody>
          <a:bodyPr wrap="square" rtlCol="0">
            <a:spAutoFit/>
          </a:bodyPr>
          <a:lstStyle/>
          <a:p>
            <a:pPr algn="ctr"/>
            <a:r>
              <a:rPr lang="en-US" sz="4800" b="1">
                <a:ln w="19050">
                  <a:solidFill>
                    <a:schemeClr val="bg1">
                      <a:alpha val="50000"/>
                    </a:schemeClr>
                  </a:solidFill>
                </a:ln>
                <a:solidFill>
                  <a:schemeClr val="bg1">
                    <a:alpha val="2000"/>
                  </a:schemeClr>
                </a:solidFill>
              </a:rPr>
              <a:t>03.</a:t>
            </a:r>
          </a:p>
        </p:txBody>
      </p:sp>
      <p:sp>
        <p:nvSpPr>
          <p:cNvPr id="9" name="Text Placeholder 19">
            <a:extLst>
              <a:ext uri="{FF2B5EF4-FFF2-40B4-BE49-F238E27FC236}">
                <a16:creationId xmlns:a16="http://schemas.microsoft.com/office/drawing/2014/main" id="{64ED7106-B720-B454-5F7C-FB26A37C31CF}"/>
              </a:ext>
            </a:extLst>
          </p:cNvPr>
          <p:cNvSpPr txBox="1">
            <a:spLocks/>
          </p:cNvSpPr>
          <p:nvPr/>
        </p:nvSpPr>
        <p:spPr>
          <a:xfrm>
            <a:off x="3495674" y="1918034"/>
            <a:ext cx="6677026" cy="2762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4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Identify what constitutes Protected Health Information (PHI) and recognize appropriate versus inappropriate access.</a:t>
            </a:r>
          </a:p>
        </p:txBody>
      </p:sp>
      <p:sp>
        <p:nvSpPr>
          <p:cNvPr id="10" name="Text Placeholder 19">
            <a:extLst>
              <a:ext uri="{FF2B5EF4-FFF2-40B4-BE49-F238E27FC236}">
                <a16:creationId xmlns:a16="http://schemas.microsoft.com/office/drawing/2014/main" id="{307F8C50-ADFB-B38C-6AF2-D2707FBD1B6C}"/>
              </a:ext>
            </a:extLst>
          </p:cNvPr>
          <p:cNvSpPr txBox="1">
            <a:spLocks/>
          </p:cNvSpPr>
          <p:nvPr/>
        </p:nvSpPr>
        <p:spPr>
          <a:xfrm>
            <a:off x="3495674" y="3479715"/>
            <a:ext cx="6677026" cy="2762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4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Apply HIPAA-compliant best practices to prevent unintentional breaches during daily tasks and interactions.</a:t>
            </a:r>
          </a:p>
        </p:txBody>
      </p:sp>
      <p:sp>
        <p:nvSpPr>
          <p:cNvPr id="11" name="Text Placeholder 19">
            <a:extLst>
              <a:ext uri="{FF2B5EF4-FFF2-40B4-BE49-F238E27FC236}">
                <a16:creationId xmlns:a16="http://schemas.microsoft.com/office/drawing/2014/main" id="{BBF4B9D3-0170-627F-3A51-CD8CB6DFBE88}"/>
              </a:ext>
            </a:extLst>
          </p:cNvPr>
          <p:cNvSpPr txBox="1">
            <a:spLocks/>
          </p:cNvSpPr>
          <p:nvPr/>
        </p:nvSpPr>
        <p:spPr>
          <a:xfrm>
            <a:off x="3495674" y="5058490"/>
            <a:ext cx="6677026" cy="2762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4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Respond confidently and appropriately when HIPAA concerns arise, including how and when to escalate or report violations.</a:t>
            </a:r>
          </a:p>
        </p:txBody>
      </p:sp>
    </p:spTree>
    <p:extLst>
      <p:ext uri="{BB962C8B-B14F-4D97-AF65-F5344CB8AC3E}">
        <p14:creationId xmlns:p14="http://schemas.microsoft.com/office/powerpoint/2010/main" val="422422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593EA2-4901-7004-ADDC-30665E7718F2}"/>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7675D757-D74E-1892-A7E8-836907C0CAED}"/>
              </a:ext>
            </a:extLst>
          </p:cNvPr>
          <p:cNvSpPr/>
          <p:nvPr/>
        </p:nvSpPr>
        <p:spPr>
          <a:xfrm>
            <a:off x="9027886" y="3952773"/>
            <a:ext cx="2602563" cy="2013890"/>
          </a:xfrm>
          <a:prstGeom prst="roundRect">
            <a:avLst>
              <a:gd name="adj" fmla="val 5157"/>
            </a:avLst>
          </a:prstGeom>
          <a:solidFill>
            <a:srgbClr val="127A9A"/>
          </a:solidFill>
          <a:ln w="38100">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endParaRPr>
          </a:p>
        </p:txBody>
      </p:sp>
      <p:sp>
        <p:nvSpPr>
          <p:cNvPr id="4" name="Rectangle: Rounded Corners 3">
            <a:extLst>
              <a:ext uri="{FF2B5EF4-FFF2-40B4-BE49-F238E27FC236}">
                <a16:creationId xmlns:a16="http://schemas.microsoft.com/office/drawing/2014/main" id="{51E079A0-C561-010D-D3CE-2BFEB696F774}"/>
              </a:ext>
            </a:extLst>
          </p:cNvPr>
          <p:cNvSpPr/>
          <p:nvPr/>
        </p:nvSpPr>
        <p:spPr>
          <a:xfrm>
            <a:off x="3044233" y="3932021"/>
            <a:ext cx="2602563" cy="2061796"/>
          </a:xfrm>
          <a:prstGeom prst="roundRect">
            <a:avLst>
              <a:gd name="adj" fmla="val 5157"/>
            </a:avLst>
          </a:prstGeom>
          <a:solidFill>
            <a:srgbClr val="127A9A"/>
          </a:solidFill>
          <a:ln w="38100">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endParaRPr>
          </a:p>
        </p:txBody>
      </p:sp>
      <p:sp>
        <p:nvSpPr>
          <p:cNvPr id="5" name="Rectangle: Rounded Corners 4">
            <a:extLst>
              <a:ext uri="{FF2B5EF4-FFF2-40B4-BE49-F238E27FC236}">
                <a16:creationId xmlns:a16="http://schemas.microsoft.com/office/drawing/2014/main" id="{EB71359C-9EDD-6540-1EA8-F93F87A056D4}"/>
              </a:ext>
            </a:extLst>
          </p:cNvPr>
          <p:cNvSpPr/>
          <p:nvPr/>
        </p:nvSpPr>
        <p:spPr>
          <a:xfrm>
            <a:off x="6030844" y="3962619"/>
            <a:ext cx="2602563" cy="2013890"/>
          </a:xfrm>
          <a:prstGeom prst="roundRect">
            <a:avLst>
              <a:gd name="adj" fmla="val 5157"/>
            </a:avLst>
          </a:prstGeom>
          <a:solidFill>
            <a:srgbClr val="127A9A"/>
          </a:solidFill>
          <a:ln w="38100">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endParaRPr>
          </a:p>
        </p:txBody>
      </p:sp>
      <p:sp>
        <p:nvSpPr>
          <p:cNvPr id="6" name="Rectangle: Rounded Corners 5">
            <a:extLst>
              <a:ext uri="{FF2B5EF4-FFF2-40B4-BE49-F238E27FC236}">
                <a16:creationId xmlns:a16="http://schemas.microsoft.com/office/drawing/2014/main" id="{81FAADAE-3336-E355-90C7-34CBF7059BD7}"/>
              </a:ext>
            </a:extLst>
          </p:cNvPr>
          <p:cNvSpPr/>
          <p:nvPr/>
        </p:nvSpPr>
        <p:spPr>
          <a:xfrm>
            <a:off x="2978152" y="1415110"/>
            <a:ext cx="8685130" cy="2013890"/>
          </a:xfrm>
          <a:prstGeom prst="roundRect">
            <a:avLst>
              <a:gd name="adj" fmla="val 12003"/>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7" name="Text Placeholder 19">
            <a:extLst>
              <a:ext uri="{FF2B5EF4-FFF2-40B4-BE49-F238E27FC236}">
                <a16:creationId xmlns:a16="http://schemas.microsoft.com/office/drawing/2014/main" id="{A2ED926F-F1CA-FFDA-630F-2E4346327696}"/>
              </a:ext>
            </a:extLst>
          </p:cNvPr>
          <p:cNvSpPr txBox="1">
            <a:spLocks/>
          </p:cNvSpPr>
          <p:nvPr/>
        </p:nvSpPr>
        <p:spPr>
          <a:xfrm>
            <a:off x="3287049" y="1634227"/>
            <a:ext cx="8067337"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tx1">
                    <a:lumMod val="85000"/>
                    <a:lumOff val="15000"/>
                  </a:schemeClr>
                </a:solidFill>
              </a:rPr>
              <a:t>What is Protected Health Information?</a:t>
            </a:r>
          </a:p>
        </p:txBody>
      </p:sp>
      <p:sp>
        <p:nvSpPr>
          <p:cNvPr id="8" name="Text Placeholder 19">
            <a:extLst>
              <a:ext uri="{FF2B5EF4-FFF2-40B4-BE49-F238E27FC236}">
                <a16:creationId xmlns:a16="http://schemas.microsoft.com/office/drawing/2014/main" id="{B699DDD2-5A3D-3200-437E-5E29EC4679D1}"/>
              </a:ext>
            </a:extLst>
          </p:cNvPr>
          <p:cNvSpPr txBox="1">
            <a:spLocks/>
          </p:cNvSpPr>
          <p:nvPr/>
        </p:nvSpPr>
        <p:spPr>
          <a:xfrm>
            <a:off x="3150842" y="4193188"/>
            <a:ext cx="2389345" cy="1773472"/>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Verbal</a:t>
            </a:r>
          </a:p>
          <a:p>
            <a:endParaRPr lang="en-US" sz="1200" dirty="0"/>
          </a:p>
          <a:p>
            <a:r>
              <a:rPr lang="en-US" b="0" dirty="0"/>
              <a:t>This includes saying an individual’s full name and treatment</a:t>
            </a:r>
          </a:p>
        </p:txBody>
      </p:sp>
      <p:sp>
        <p:nvSpPr>
          <p:cNvPr id="9" name="Text Placeholder 19">
            <a:extLst>
              <a:ext uri="{FF2B5EF4-FFF2-40B4-BE49-F238E27FC236}">
                <a16:creationId xmlns:a16="http://schemas.microsoft.com/office/drawing/2014/main" id="{2537261D-A86F-935A-1FD6-EB8B9E574580}"/>
              </a:ext>
            </a:extLst>
          </p:cNvPr>
          <p:cNvSpPr txBox="1">
            <a:spLocks/>
          </p:cNvSpPr>
          <p:nvPr/>
        </p:nvSpPr>
        <p:spPr>
          <a:xfrm>
            <a:off x="9104164" y="4193188"/>
            <a:ext cx="2450006" cy="1773473"/>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rPr>
              <a:t>Electronic</a:t>
            </a:r>
            <a:endParaRPr lang="en-US">
              <a:solidFill>
                <a:schemeClr val="bg1"/>
              </a:solidFill>
            </a:endParaRPr>
          </a:p>
          <a:p>
            <a:endParaRPr lang="en-US" sz="600">
              <a:solidFill>
                <a:schemeClr val="bg1"/>
              </a:solidFill>
            </a:endParaRPr>
          </a:p>
          <a:p>
            <a:r>
              <a:rPr lang="en-US" b="0">
                <a:solidFill>
                  <a:schemeClr val="bg1"/>
                </a:solidFill>
              </a:rPr>
              <a:t>This includes emails, shared files, system screens</a:t>
            </a:r>
          </a:p>
        </p:txBody>
      </p:sp>
      <p:sp>
        <p:nvSpPr>
          <p:cNvPr id="10" name="Text Placeholder 19">
            <a:extLst>
              <a:ext uri="{FF2B5EF4-FFF2-40B4-BE49-F238E27FC236}">
                <a16:creationId xmlns:a16="http://schemas.microsoft.com/office/drawing/2014/main" id="{3AEA7C5F-7A1B-684C-1C82-067F16C320B9}"/>
              </a:ext>
            </a:extLst>
          </p:cNvPr>
          <p:cNvSpPr txBox="1">
            <a:spLocks/>
          </p:cNvSpPr>
          <p:nvPr/>
        </p:nvSpPr>
        <p:spPr>
          <a:xfrm>
            <a:off x="6129139" y="4193188"/>
            <a:ext cx="2405972" cy="1773474"/>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rPr>
              <a:t>Written</a:t>
            </a:r>
            <a:endParaRPr lang="en-US">
              <a:solidFill>
                <a:schemeClr val="bg1"/>
              </a:solidFill>
            </a:endParaRPr>
          </a:p>
          <a:p>
            <a:endParaRPr lang="en-US" sz="1200">
              <a:solidFill>
                <a:schemeClr val="bg1"/>
              </a:solidFill>
            </a:endParaRPr>
          </a:p>
          <a:p>
            <a:r>
              <a:rPr lang="en-US" b="0">
                <a:solidFill>
                  <a:schemeClr val="bg1"/>
                </a:solidFill>
              </a:rPr>
              <a:t>This includes handwritten notes or documents</a:t>
            </a:r>
          </a:p>
        </p:txBody>
      </p:sp>
      <p:sp>
        <p:nvSpPr>
          <p:cNvPr id="11" name="Text Placeholder 19">
            <a:extLst>
              <a:ext uri="{FF2B5EF4-FFF2-40B4-BE49-F238E27FC236}">
                <a16:creationId xmlns:a16="http://schemas.microsoft.com/office/drawing/2014/main" id="{CF2CE69B-AC18-9BEB-CCED-37EBC9416005}"/>
              </a:ext>
            </a:extLst>
          </p:cNvPr>
          <p:cNvSpPr txBox="1">
            <a:spLocks/>
          </p:cNvSpPr>
          <p:nvPr/>
        </p:nvSpPr>
        <p:spPr>
          <a:xfrm>
            <a:off x="3175984" y="2273300"/>
            <a:ext cx="8289466" cy="100330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chemeClr val="tx1">
                    <a:lumMod val="75000"/>
                    <a:lumOff val="25000"/>
                  </a:schemeClr>
                </a:solidFill>
              </a:rPr>
              <a:t>Protected Health Information includes anything that can identify an individual - name, date of birth, medical record number, diagnosis, insurance details - even if it doesn’t seem ‘sensitive’.</a:t>
            </a:r>
          </a:p>
        </p:txBody>
      </p:sp>
      <p:cxnSp>
        <p:nvCxnSpPr>
          <p:cNvPr id="12" name="Straight Connector 11">
            <a:extLst>
              <a:ext uri="{FF2B5EF4-FFF2-40B4-BE49-F238E27FC236}">
                <a16:creationId xmlns:a16="http://schemas.microsoft.com/office/drawing/2014/main" id="{97881A5B-04B8-0CEB-F57B-FA492809CEF6}"/>
              </a:ext>
            </a:extLst>
          </p:cNvPr>
          <p:cNvCxnSpPr>
            <a:cxnSpLocks/>
          </p:cNvCxnSpPr>
          <p:nvPr/>
        </p:nvCxnSpPr>
        <p:spPr>
          <a:xfrm>
            <a:off x="3573091" y="2144243"/>
            <a:ext cx="7495253"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32AA2A3-FB2B-9F48-724A-56D637A6310B}"/>
              </a:ext>
            </a:extLst>
          </p:cNvPr>
          <p:cNvCxnSpPr>
            <a:cxnSpLocks/>
          </p:cNvCxnSpPr>
          <p:nvPr/>
        </p:nvCxnSpPr>
        <p:spPr>
          <a:xfrm>
            <a:off x="3420691" y="4671543"/>
            <a:ext cx="1811709"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1EDD254-0671-040C-8186-483102C900E3}"/>
              </a:ext>
            </a:extLst>
          </p:cNvPr>
          <p:cNvCxnSpPr>
            <a:cxnSpLocks/>
          </p:cNvCxnSpPr>
          <p:nvPr/>
        </p:nvCxnSpPr>
        <p:spPr>
          <a:xfrm>
            <a:off x="6426271" y="4671543"/>
            <a:ext cx="1811709"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06820F6-3965-A8A4-DB20-87434630DA2A}"/>
              </a:ext>
            </a:extLst>
          </p:cNvPr>
          <p:cNvCxnSpPr>
            <a:cxnSpLocks/>
          </p:cNvCxnSpPr>
          <p:nvPr/>
        </p:nvCxnSpPr>
        <p:spPr>
          <a:xfrm>
            <a:off x="9423313" y="4671543"/>
            <a:ext cx="1811709"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3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E46F1-461B-80B6-E483-E7A096923019}"/>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3" name="Rectangle: Rounded Corners 2">
            <a:extLst>
              <a:ext uri="{FF2B5EF4-FFF2-40B4-BE49-F238E27FC236}">
                <a16:creationId xmlns:a16="http://schemas.microsoft.com/office/drawing/2014/main" id="{05C02D2B-FA4A-02DB-58BF-1C99C6E354E3}"/>
              </a:ext>
            </a:extLst>
          </p:cNvPr>
          <p:cNvSpPr/>
          <p:nvPr/>
        </p:nvSpPr>
        <p:spPr>
          <a:xfrm>
            <a:off x="3023970" y="1330298"/>
            <a:ext cx="8658371" cy="623070"/>
          </a:xfrm>
          <a:prstGeom prst="roundRect">
            <a:avLst>
              <a:gd name="adj" fmla="val 6358"/>
            </a:avLst>
          </a:prstGeom>
          <a:solidFill>
            <a:srgbClr val="127A9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PHI In Your Day-to-Day Work</a:t>
            </a:r>
            <a:endParaRPr lang="en-US" sz="2400" b="1">
              <a:solidFill>
                <a:schemeClr val="bg1"/>
              </a:solidFill>
            </a:endParaRPr>
          </a:p>
        </p:txBody>
      </p:sp>
      <p:sp>
        <p:nvSpPr>
          <p:cNvPr id="4" name="Rectangle: Rounded Corners 3">
            <a:extLst>
              <a:ext uri="{FF2B5EF4-FFF2-40B4-BE49-F238E27FC236}">
                <a16:creationId xmlns:a16="http://schemas.microsoft.com/office/drawing/2014/main" id="{0918A7EF-57CC-459B-F48C-BE6B2460E583}"/>
              </a:ext>
            </a:extLst>
          </p:cNvPr>
          <p:cNvSpPr/>
          <p:nvPr/>
        </p:nvSpPr>
        <p:spPr>
          <a:xfrm>
            <a:off x="2980938" y="2307554"/>
            <a:ext cx="1514623" cy="596860"/>
          </a:xfrm>
          <a:prstGeom prst="roundRect">
            <a:avLst>
              <a:gd name="adj" fmla="val 3112"/>
            </a:avLst>
          </a:prstGeom>
          <a:solidFill>
            <a:schemeClr val="bg1"/>
          </a:solidFill>
          <a:ln w="38100">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85000"/>
                  <a:lumOff val="15000"/>
                </a:schemeClr>
              </a:solidFill>
            </a:endParaRPr>
          </a:p>
        </p:txBody>
      </p:sp>
      <p:sp>
        <p:nvSpPr>
          <p:cNvPr id="5" name="Text Placeholder 19">
            <a:extLst>
              <a:ext uri="{FF2B5EF4-FFF2-40B4-BE49-F238E27FC236}">
                <a16:creationId xmlns:a16="http://schemas.microsoft.com/office/drawing/2014/main" id="{4FB12ADC-9981-C901-D67D-241973C4B479}"/>
              </a:ext>
            </a:extLst>
          </p:cNvPr>
          <p:cNvSpPr txBox="1">
            <a:spLocks/>
          </p:cNvSpPr>
          <p:nvPr/>
        </p:nvSpPr>
        <p:spPr>
          <a:xfrm>
            <a:off x="2980938" y="2478233"/>
            <a:ext cx="1466850" cy="293827"/>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b="1">
                <a:solidFill>
                  <a:schemeClr val="bg1">
                    <a:lumMod val="8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en-US">
                <a:solidFill>
                  <a:schemeClr val="tx1">
                    <a:lumMod val="85000"/>
                    <a:lumOff val="15000"/>
                  </a:schemeClr>
                </a:solidFill>
              </a:rPr>
              <a:t>Phone Calls</a:t>
            </a:r>
          </a:p>
        </p:txBody>
      </p:sp>
      <p:sp>
        <p:nvSpPr>
          <p:cNvPr id="9" name="Rectangle: Rounded Corners 8">
            <a:extLst>
              <a:ext uri="{FF2B5EF4-FFF2-40B4-BE49-F238E27FC236}">
                <a16:creationId xmlns:a16="http://schemas.microsoft.com/office/drawing/2014/main" id="{EFC42EE3-0C0D-F6E5-C9DB-A8026537FE2F}"/>
              </a:ext>
            </a:extLst>
          </p:cNvPr>
          <p:cNvSpPr/>
          <p:nvPr/>
        </p:nvSpPr>
        <p:spPr>
          <a:xfrm>
            <a:off x="2980938" y="3126246"/>
            <a:ext cx="1514623" cy="596860"/>
          </a:xfrm>
          <a:prstGeom prst="roundRect">
            <a:avLst>
              <a:gd name="adj" fmla="val 3112"/>
            </a:avLst>
          </a:prstGeom>
          <a:solidFill>
            <a:schemeClr val="bg1"/>
          </a:solidFill>
          <a:ln w="38100">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85000"/>
                  <a:lumOff val="15000"/>
                </a:schemeClr>
              </a:solidFill>
            </a:endParaRPr>
          </a:p>
        </p:txBody>
      </p:sp>
      <p:sp>
        <p:nvSpPr>
          <p:cNvPr id="10" name="Text Placeholder 19">
            <a:extLst>
              <a:ext uri="{FF2B5EF4-FFF2-40B4-BE49-F238E27FC236}">
                <a16:creationId xmlns:a16="http://schemas.microsoft.com/office/drawing/2014/main" id="{D93D43A2-5FF2-DC07-F928-54924020215A}"/>
              </a:ext>
            </a:extLst>
          </p:cNvPr>
          <p:cNvSpPr txBox="1">
            <a:spLocks/>
          </p:cNvSpPr>
          <p:nvPr/>
        </p:nvSpPr>
        <p:spPr>
          <a:xfrm>
            <a:off x="2980938" y="3296925"/>
            <a:ext cx="1466850" cy="293827"/>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b="1">
                <a:solidFill>
                  <a:schemeClr val="bg1">
                    <a:lumMod val="8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en-US">
                <a:solidFill>
                  <a:schemeClr val="tx1">
                    <a:lumMod val="85000"/>
                    <a:lumOff val="15000"/>
                  </a:schemeClr>
                </a:solidFill>
              </a:rPr>
              <a:t>Systems</a:t>
            </a:r>
          </a:p>
        </p:txBody>
      </p:sp>
      <p:sp>
        <p:nvSpPr>
          <p:cNvPr id="11" name="Rectangle: Rounded Corners 10">
            <a:extLst>
              <a:ext uri="{FF2B5EF4-FFF2-40B4-BE49-F238E27FC236}">
                <a16:creationId xmlns:a16="http://schemas.microsoft.com/office/drawing/2014/main" id="{862DBED9-CF3E-89B4-649D-CDE36A4137DB}"/>
              </a:ext>
            </a:extLst>
          </p:cNvPr>
          <p:cNvSpPr/>
          <p:nvPr/>
        </p:nvSpPr>
        <p:spPr>
          <a:xfrm>
            <a:off x="2980938" y="3944460"/>
            <a:ext cx="1514623" cy="596860"/>
          </a:xfrm>
          <a:prstGeom prst="roundRect">
            <a:avLst>
              <a:gd name="adj" fmla="val 3112"/>
            </a:avLst>
          </a:prstGeom>
          <a:solidFill>
            <a:schemeClr val="bg1"/>
          </a:solidFill>
          <a:ln w="38100">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85000"/>
                  <a:lumOff val="15000"/>
                </a:schemeClr>
              </a:solidFill>
            </a:endParaRPr>
          </a:p>
        </p:txBody>
      </p:sp>
      <p:sp>
        <p:nvSpPr>
          <p:cNvPr id="12" name="Text Placeholder 19">
            <a:extLst>
              <a:ext uri="{FF2B5EF4-FFF2-40B4-BE49-F238E27FC236}">
                <a16:creationId xmlns:a16="http://schemas.microsoft.com/office/drawing/2014/main" id="{E7E6B5BF-BD45-C734-97F5-BA4C5C3ECBE5}"/>
              </a:ext>
            </a:extLst>
          </p:cNvPr>
          <p:cNvSpPr txBox="1">
            <a:spLocks/>
          </p:cNvSpPr>
          <p:nvPr/>
        </p:nvSpPr>
        <p:spPr>
          <a:xfrm>
            <a:off x="2980938" y="4115139"/>
            <a:ext cx="1466850" cy="293827"/>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b="1">
                <a:solidFill>
                  <a:schemeClr val="bg1">
                    <a:lumMod val="8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en-US">
                <a:solidFill>
                  <a:schemeClr val="tx1">
                    <a:lumMod val="85000"/>
                    <a:lumOff val="15000"/>
                  </a:schemeClr>
                </a:solidFill>
              </a:rPr>
              <a:t>Emails</a:t>
            </a:r>
          </a:p>
        </p:txBody>
      </p:sp>
      <p:sp>
        <p:nvSpPr>
          <p:cNvPr id="13" name="Rectangle: Rounded Corners 12">
            <a:extLst>
              <a:ext uri="{FF2B5EF4-FFF2-40B4-BE49-F238E27FC236}">
                <a16:creationId xmlns:a16="http://schemas.microsoft.com/office/drawing/2014/main" id="{FE8713FC-E7D7-0C77-F3A2-32BE92D0829C}"/>
              </a:ext>
            </a:extLst>
          </p:cNvPr>
          <p:cNvSpPr/>
          <p:nvPr/>
        </p:nvSpPr>
        <p:spPr>
          <a:xfrm>
            <a:off x="2980938" y="4762674"/>
            <a:ext cx="1514623" cy="596860"/>
          </a:xfrm>
          <a:prstGeom prst="roundRect">
            <a:avLst>
              <a:gd name="adj" fmla="val 3112"/>
            </a:avLst>
          </a:prstGeom>
          <a:solidFill>
            <a:schemeClr val="bg1"/>
          </a:solidFill>
          <a:ln w="38100">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85000"/>
                  <a:lumOff val="15000"/>
                </a:schemeClr>
              </a:solidFill>
            </a:endParaRPr>
          </a:p>
        </p:txBody>
      </p:sp>
      <p:sp>
        <p:nvSpPr>
          <p:cNvPr id="14" name="Text Placeholder 19">
            <a:extLst>
              <a:ext uri="{FF2B5EF4-FFF2-40B4-BE49-F238E27FC236}">
                <a16:creationId xmlns:a16="http://schemas.microsoft.com/office/drawing/2014/main" id="{D5EB95B9-EE08-2E65-83E2-140B9B9776D6}"/>
              </a:ext>
            </a:extLst>
          </p:cNvPr>
          <p:cNvSpPr txBox="1">
            <a:spLocks/>
          </p:cNvSpPr>
          <p:nvPr/>
        </p:nvSpPr>
        <p:spPr>
          <a:xfrm>
            <a:off x="2980938" y="4933353"/>
            <a:ext cx="1466850" cy="293827"/>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b="1">
                <a:solidFill>
                  <a:schemeClr val="bg1">
                    <a:lumMod val="8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en-US">
                <a:solidFill>
                  <a:schemeClr val="tx1">
                    <a:lumMod val="85000"/>
                    <a:lumOff val="15000"/>
                  </a:schemeClr>
                </a:solidFill>
              </a:rPr>
              <a:t>Documents</a:t>
            </a:r>
          </a:p>
        </p:txBody>
      </p:sp>
      <p:sp>
        <p:nvSpPr>
          <p:cNvPr id="15" name="Rectangle: Rounded Corners 14">
            <a:extLst>
              <a:ext uri="{FF2B5EF4-FFF2-40B4-BE49-F238E27FC236}">
                <a16:creationId xmlns:a16="http://schemas.microsoft.com/office/drawing/2014/main" id="{B1A4A269-8A8B-5ACA-4D15-0AE92DE72C3E}"/>
              </a:ext>
            </a:extLst>
          </p:cNvPr>
          <p:cNvSpPr/>
          <p:nvPr/>
        </p:nvSpPr>
        <p:spPr>
          <a:xfrm>
            <a:off x="2980938" y="5580888"/>
            <a:ext cx="1514623" cy="596860"/>
          </a:xfrm>
          <a:prstGeom prst="roundRect">
            <a:avLst>
              <a:gd name="adj" fmla="val 3112"/>
            </a:avLst>
          </a:prstGeom>
          <a:solidFill>
            <a:schemeClr val="bg1"/>
          </a:solidFill>
          <a:ln w="38100">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85000"/>
                  <a:lumOff val="15000"/>
                </a:schemeClr>
              </a:solidFill>
            </a:endParaRPr>
          </a:p>
        </p:txBody>
      </p:sp>
      <p:sp>
        <p:nvSpPr>
          <p:cNvPr id="16" name="Text Placeholder 19">
            <a:extLst>
              <a:ext uri="{FF2B5EF4-FFF2-40B4-BE49-F238E27FC236}">
                <a16:creationId xmlns:a16="http://schemas.microsoft.com/office/drawing/2014/main" id="{5236A9F0-8E37-B4D0-567A-CAAA5BBE7696}"/>
              </a:ext>
            </a:extLst>
          </p:cNvPr>
          <p:cNvSpPr txBox="1">
            <a:spLocks/>
          </p:cNvSpPr>
          <p:nvPr/>
        </p:nvSpPr>
        <p:spPr>
          <a:xfrm>
            <a:off x="2980938" y="5751567"/>
            <a:ext cx="1466850" cy="293827"/>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b="1">
                <a:solidFill>
                  <a:schemeClr val="bg1">
                    <a:lumMod val="8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en-US">
                <a:solidFill>
                  <a:schemeClr val="tx1">
                    <a:lumMod val="85000"/>
                    <a:lumOff val="15000"/>
                  </a:schemeClr>
                </a:solidFill>
              </a:rPr>
              <a:t>Screens</a:t>
            </a:r>
          </a:p>
        </p:txBody>
      </p:sp>
      <p:cxnSp>
        <p:nvCxnSpPr>
          <p:cNvPr id="26" name="Straight Connector 25">
            <a:extLst>
              <a:ext uri="{FF2B5EF4-FFF2-40B4-BE49-F238E27FC236}">
                <a16:creationId xmlns:a16="http://schemas.microsoft.com/office/drawing/2014/main" id="{C59F6C0B-9358-C508-A3A5-9026D1EBB8EE}"/>
              </a:ext>
            </a:extLst>
          </p:cNvPr>
          <p:cNvCxnSpPr>
            <a:cxnSpLocks/>
            <a:stCxn id="4" idx="3"/>
            <a:endCxn id="7" idx="1"/>
          </p:cNvCxnSpPr>
          <p:nvPr/>
        </p:nvCxnSpPr>
        <p:spPr>
          <a:xfrm>
            <a:off x="4495561" y="2605984"/>
            <a:ext cx="442982" cy="0"/>
          </a:xfrm>
          <a:prstGeom prst="line">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CD28E7B-D06A-86E5-B3C1-F5B9DC2311B3}"/>
              </a:ext>
            </a:extLst>
          </p:cNvPr>
          <p:cNvCxnSpPr>
            <a:cxnSpLocks/>
            <a:stCxn id="9" idx="3"/>
            <a:endCxn id="30" idx="1"/>
          </p:cNvCxnSpPr>
          <p:nvPr/>
        </p:nvCxnSpPr>
        <p:spPr>
          <a:xfrm>
            <a:off x="4495561" y="3424676"/>
            <a:ext cx="442982" cy="17877"/>
          </a:xfrm>
          <a:prstGeom prst="line">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9310260-6723-4019-8833-934565EFC00B}"/>
              </a:ext>
            </a:extLst>
          </p:cNvPr>
          <p:cNvCxnSpPr>
            <a:cxnSpLocks/>
            <a:stCxn id="11" idx="3"/>
            <a:endCxn id="32" idx="1"/>
          </p:cNvCxnSpPr>
          <p:nvPr/>
        </p:nvCxnSpPr>
        <p:spPr>
          <a:xfrm>
            <a:off x="4495561" y="4242890"/>
            <a:ext cx="442981" cy="0"/>
          </a:xfrm>
          <a:prstGeom prst="line">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28827F6-93FC-F87E-451B-91E876853D39}"/>
              </a:ext>
            </a:extLst>
          </p:cNvPr>
          <p:cNvCxnSpPr>
            <a:cxnSpLocks/>
            <a:stCxn id="13" idx="3"/>
            <a:endCxn id="34" idx="1"/>
          </p:cNvCxnSpPr>
          <p:nvPr/>
        </p:nvCxnSpPr>
        <p:spPr>
          <a:xfrm>
            <a:off x="4495561" y="5061104"/>
            <a:ext cx="442980" cy="1"/>
          </a:xfrm>
          <a:prstGeom prst="line">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7836C95-72EB-8A83-33CC-8C0524AA84A3}"/>
              </a:ext>
            </a:extLst>
          </p:cNvPr>
          <p:cNvCxnSpPr>
            <a:cxnSpLocks/>
            <a:stCxn id="15" idx="3"/>
            <a:endCxn id="36" idx="1"/>
          </p:cNvCxnSpPr>
          <p:nvPr/>
        </p:nvCxnSpPr>
        <p:spPr>
          <a:xfrm>
            <a:off x="4495561" y="5879318"/>
            <a:ext cx="442979" cy="476"/>
          </a:xfrm>
          <a:prstGeom prst="line">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4ADC4FAC-5B41-91AD-BA29-FECF5FE72B52}"/>
              </a:ext>
            </a:extLst>
          </p:cNvPr>
          <p:cNvSpPr/>
          <p:nvPr/>
        </p:nvSpPr>
        <p:spPr>
          <a:xfrm>
            <a:off x="4938543" y="2307554"/>
            <a:ext cx="6819568" cy="596860"/>
          </a:xfrm>
          <a:prstGeom prst="roundRect">
            <a:avLst>
              <a:gd name="adj" fmla="val 1349"/>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8" name="Text Placeholder 19">
            <a:extLst>
              <a:ext uri="{FF2B5EF4-FFF2-40B4-BE49-F238E27FC236}">
                <a16:creationId xmlns:a16="http://schemas.microsoft.com/office/drawing/2014/main" id="{20453909-4D18-C259-7680-F68EB1A7DEEA}"/>
              </a:ext>
            </a:extLst>
          </p:cNvPr>
          <p:cNvSpPr txBox="1">
            <a:spLocks/>
          </p:cNvSpPr>
          <p:nvPr/>
        </p:nvSpPr>
        <p:spPr>
          <a:xfrm>
            <a:off x="5023522" y="2329069"/>
            <a:ext cx="6734587" cy="59686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dirty="0">
                <a:solidFill>
                  <a:schemeClr val="tx1">
                    <a:lumMod val="85000"/>
                    <a:lumOff val="15000"/>
                  </a:schemeClr>
                </a:solidFill>
              </a:rPr>
              <a:t>Repeating names, confirming treatment, handling complaints</a:t>
            </a:r>
          </a:p>
        </p:txBody>
      </p:sp>
      <p:sp>
        <p:nvSpPr>
          <p:cNvPr id="30" name="Rectangle: Rounded Corners 29">
            <a:extLst>
              <a:ext uri="{FF2B5EF4-FFF2-40B4-BE49-F238E27FC236}">
                <a16:creationId xmlns:a16="http://schemas.microsoft.com/office/drawing/2014/main" id="{2056F535-9046-2695-1B94-6C72784DFA96}"/>
              </a:ext>
            </a:extLst>
          </p:cNvPr>
          <p:cNvSpPr/>
          <p:nvPr/>
        </p:nvSpPr>
        <p:spPr>
          <a:xfrm>
            <a:off x="4938543" y="3144123"/>
            <a:ext cx="6819568" cy="596860"/>
          </a:xfrm>
          <a:prstGeom prst="roundRect">
            <a:avLst>
              <a:gd name="adj" fmla="val 1349"/>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31" name="Text Placeholder 19">
            <a:extLst>
              <a:ext uri="{FF2B5EF4-FFF2-40B4-BE49-F238E27FC236}">
                <a16:creationId xmlns:a16="http://schemas.microsoft.com/office/drawing/2014/main" id="{94764A19-EC30-3B11-2179-0DDED1753049}"/>
              </a:ext>
            </a:extLst>
          </p:cNvPr>
          <p:cNvSpPr txBox="1">
            <a:spLocks/>
          </p:cNvSpPr>
          <p:nvPr/>
        </p:nvSpPr>
        <p:spPr>
          <a:xfrm>
            <a:off x="5023522" y="3165638"/>
            <a:ext cx="6734587" cy="59686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a:solidFill>
                  <a:schemeClr val="tx1">
                    <a:lumMod val="85000"/>
                    <a:lumOff val="15000"/>
                  </a:schemeClr>
                </a:solidFill>
              </a:rPr>
              <a:t> Case notes, enrollment records, referral documents</a:t>
            </a:r>
          </a:p>
        </p:txBody>
      </p:sp>
      <p:sp>
        <p:nvSpPr>
          <p:cNvPr id="32" name="Rectangle: Rounded Corners 31">
            <a:extLst>
              <a:ext uri="{FF2B5EF4-FFF2-40B4-BE49-F238E27FC236}">
                <a16:creationId xmlns:a16="http://schemas.microsoft.com/office/drawing/2014/main" id="{339190F8-DBC2-C58E-D4BB-8F9141D4E199}"/>
              </a:ext>
            </a:extLst>
          </p:cNvPr>
          <p:cNvSpPr/>
          <p:nvPr/>
        </p:nvSpPr>
        <p:spPr>
          <a:xfrm>
            <a:off x="4938542" y="3944460"/>
            <a:ext cx="6819568" cy="596860"/>
          </a:xfrm>
          <a:prstGeom prst="roundRect">
            <a:avLst>
              <a:gd name="adj" fmla="val 1349"/>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33" name="Text Placeholder 19">
            <a:extLst>
              <a:ext uri="{FF2B5EF4-FFF2-40B4-BE49-F238E27FC236}">
                <a16:creationId xmlns:a16="http://schemas.microsoft.com/office/drawing/2014/main" id="{2361A767-D299-BD49-261A-B50BDF867405}"/>
              </a:ext>
            </a:extLst>
          </p:cNvPr>
          <p:cNvSpPr txBox="1">
            <a:spLocks/>
          </p:cNvSpPr>
          <p:nvPr/>
        </p:nvSpPr>
        <p:spPr>
          <a:xfrm>
            <a:off x="5023521" y="3965975"/>
            <a:ext cx="6734587" cy="59686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a:solidFill>
                  <a:schemeClr val="tx1">
                    <a:lumMod val="85000"/>
                    <a:lumOff val="15000"/>
                  </a:schemeClr>
                </a:solidFill>
              </a:rPr>
              <a:t>PHI in subject lines, forwarded messages, or sent without encryption</a:t>
            </a:r>
          </a:p>
        </p:txBody>
      </p:sp>
      <p:sp>
        <p:nvSpPr>
          <p:cNvPr id="34" name="Rectangle: Rounded Corners 33">
            <a:extLst>
              <a:ext uri="{FF2B5EF4-FFF2-40B4-BE49-F238E27FC236}">
                <a16:creationId xmlns:a16="http://schemas.microsoft.com/office/drawing/2014/main" id="{265DB9F0-BB3C-AF41-9D84-154BD33CFD52}"/>
              </a:ext>
            </a:extLst>
          </p:cNvPr>
          <p:cNvSpPr/>
          <p:nvPr/>
        </p:nvSpPr>
        <p:spPr>
          <a:xfrm>
            <a:off x="4938541" y="4762675"/>
            <a:ext cx="6819568" cy="596860"/>
          </a:xfrm>
          <a:prstGeom prst="roundRect">
            <a:avLst>
              <a:gd name="adj" fmla="val 1349"/>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35" name="Text Placeholder 19">
            <a:extLst>
              <a:ext uri="{FF2B5EF4-FFF2-40B4-BE49-F238E27FC236}">
                <a16:creationId xmlns:a16="http://schemas.microsoft.com/office/drawing/2014/main" id="{B33BF99B-68AD-5158-07C7-ECD17C88EB81}"/>
              </a:ext>
            </a:extLst>
          </p:cNvPr>
          <p:cNvSpPr txBox="1">
            <a:spLocks/>
          </p:cNvSpPr>
          <p:nvPr/>
        </p:nvSpPr>
        <p:spPr>
          <a:xfrm>
            <a:off x="5023520" y="4784190"/>
            <a:ext cx="6734587" cy="59686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a:solidFill>
                  <a:schemeClr val="tx1">
                    <a:lumMod val="85000"/>
                    <a:lumOff val="15000"/>
                  </a:schemeClr>
                </a:solidFill>
              </a:rPr>
              <a:t>Scanned forms, intake paperwork, faxes, and internal spreadsheets</a:t>
            </a:r>
          </a:p>
        </p:txBody>
      </p:sp>
      <p:sp>
        <p:nvSpPr>
          <p:cNvPr id="36" name="Rectangle: Rounded Corners 35">
            <a:extLst>
              <a:ext uri="{FF2B5EF4-FFF2-40B4-BE49-F238E27FC236}">
                <a16:creationId xmlns:a16="http://schemas.microsoft.com/office/drawing/2014/main" id="{32672083-3358-9DFB-68BD-F12FC37D174B}"/>
              </a:ext>
            </a:extLst>
          </p:cNvPr>
          <p:cNvSpPr/>
          <p:nvPr/>
        </p:nvSpPr>
        <p:spPr>
          <a:xfrm>
            <a:off x="4938540" y="5581364"/>
            <a:ext cx="6819568" cy="596860"/>
          </a:xfrm>
          <a:prstGeom prst="roundRect">
            <a:avLst>
              <a:gd name="adj" fmla="val 1349"/>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37" name="Text Placeholder 19">
            <a:extLst>
              <a:ext uri="{FF2B5EF4-FFF2-40B4-BE49-F238E27FC236}">
                <a16:creationId xmlns:a16="http://schemas.microsoft.com/office/drawing/2014/main" id="{22B748CD-61A3-A558-B656-CD68E65D290B}"/>
              </a:ext>
            </a:extLst>
          </p:cNvPr>
          <p:cNvSpPr txBox="1">
            <a:spLocks/>
          </p:cNvSpPr>
          <p:nvPr/>
        </p:nvSpPr>
        <p:spPr>
          <a:xfrm>
            <a:off x="5023519" y="5602879"/>
            <a:ext cx="6734587" cy="59686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a:solidFill>
                  <a:schemeClr val="tx1">
                    <a:lumMod val="85000"/>
                    <a:lumOff val="15000"/>
                  </a:schemeClr>
                </a:solidFill>
              </a:rPr>
              <a:t>Leaving systems open or visible in shared spaces</a:t>
            </a:r>
          </a:p>
        </p:txBody>
      </p:sp>
    </p:spTree>
    <p:extLst>
      <p:ext uri="{BB962C8B-B14F-4D97-AF65-F5344CB8AC3E}">
        <p14:creationId xmlns:p14="http://schemas.microsoft.com/office/powerpoint/2010/main" val="94392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22" presetClass="entr" presetSubtype="8"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22" presetClass="entr" presetSubtype="8"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22" presetClass="entr" presetSubtype="8"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wipe(left)">
                                      <p:cBhvr>
                                        <p:cTn id="68" dur="500"/>
                                        <p:tgtEl>
                                          <p:spTgt spid="44"/>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500"/>
                                        <p:tgtEl>
                                          <p:spTgt spid="16"/>
                                        </p:tgtEl>
                                      </p:cBhvr>
                                    </p:animEffect>
                                  </p:childTnLst>
                                </p:cTn>
                              </p:par>
                              <p:par>
                                <p:cTn id="84" presetID="22" presetClass="entr" presetSubtype="8"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wipe(left)">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P spid="11" grpId="0" animBg="1"/>
      <p:bldP spid="12" grpId="0"/>
      <p:bldP spid="13" grpId="0" animBg="1"/>
      <p:bldP spid="14" grpId="0"/>
      <p:bldP spid="15" grpId="0" animBg="1"/>
      <p:bldP spid="16" grpId="0"/>
      <p:bldP spid="7" grpId="0" animBg="1"/>
      <p:bldP spid="8" grpId="0"/>
      <p:bldP spid="30" grpId="0" animBg="1"/>
      <p:bldP spid="31" grpId="0"/>
      <p:bldP spid="32" grpId="0" animBg="1"/>
      <p:bldP spid="33" grpId="0"/>
      <p:bldP spid="34" grpId="0" animBg="1"/>
      <p:bldP spid="35" grpId="0"/>
      <p:bldP spid="36" grpId="0" animBg="1"/>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B46A3-8730-486A-B1AF-9B71579A529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0C0EDAF-881F-B682-F13C-64DFB68712DA}"/>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28" name="Rectangle: Rounded Corners 27">
            <a:extLst>
              <a:ext uri="{FF2B5EF4-FFF2-40B4-BE49-F238E27FC236}">
                <a16:creationId xmlns:a16="http://schemas.microsoft.com/office/drawing/2014/main" id="{FF65D28C-56D7-1669-E4B1-A1276A150DC1}"/>
              </a:ext>
            </a:extLst>
          </p:cNvPr>
          <p:cNvSpPr/>
          <p:nvPr/>
        </p:nvSpPr>
        <p:spPr>
          <a:xfrm>
            <a:off x="3023970" y="1330298"/>
            <a:ext cx="8658371" cy="623070"/>
          </a:xfrm>
          <a:prstGeom prst="roundRect">
            <a:avLst>
              <a:gd name="adj" fmla="val 6358"/>
            </a:avLst>
          </a:prstGeom>
          <a:solidFill>
            <a:srgbClr val="127A9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Protecting PHI: Legal and Ethical Obligations</a:t>
            </a:r>
            <a:endParaRPr lang="en-US" sz="2400" b="1">
              <a:solidFill>
                <a:schemeClr val="bg1"/>
              </a:solidFill>
            </a:endParaRPr>
          </a:p>
        </p:txBody>
      </p:sp>
      <p:sp>
        <p:nvSpPr>
          <p:cNvPr id="29" name="Rectangle: Rounded Corners 28">
            <a:extLst>
              <a:ext uri="{FF2B5EF4-FFF2-40B4-BE49-F238E27FC236}">
                <a16:creationId xmlns:a16="http://schemas.microsoft.com/office/drawing/2014/main" id="{377C4986-DE8A-B788-5106-5C8BEDF579EB}"/>
              </a:ext>
            </a:extLst>
          </p:cNvPr>
          <p:cNvSpPr/>
          <p:nvPr/>
        </p:nvSpPr>
        <p:spPr>
          <a:xfrm>
            <a:off x="10205426" y="2318311"/>
            <a:ext cx="1623717" cy="930810"/>
          </a:xfrm>
          <a:prstGeom prst="roundRect">
            <a:avLst>
              <a:gd name="adj" fmla="val 3112"/>
            </a:avLst>
          </a:prstGeom>
          <a:solidFill>
            <a:schemeClr val="bg1"/>
          </a:solidFill>
          <a:ln w="38100">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lumMod val="85000"/>
                  <a:lumOff val="15000"/>
                </a:schemeClr>
              </a:solidFill>
            </a:endParaRPr>
          </a:p>
        </p:txBody>
      </p:sp>
      <p:sp>
        <p:nvSpPr>
          <p:cNvPr id="30" name="Text Placeholder 19">
            <a:extLst>
              <a:ext uri="{FF2B5EF4-FFF2-40B4-BE49-F238E27FC236}">
                <a16:creationId xmlns:a16="http://schemas.microsoft.com/office/drawing/2014/main" id="{7BC24F55-FF3B-0359-46A2-DEF973DBBB13}"/>
              </a:ext>
            </a:extLst>
          </p:cNvPr>
          <p:cNvSpPr txBox="1">
            <a:spLocks/>
          </p:cNvSpPr>
          <p:nvPr/>
        </p:nvSpPr>
        <p:spPr>
          <a:xfrm>
            <a:off x="10256226" y="2554603"/>
            <a:ext cx="1466850" cy="458227"/>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b="1">
                <a:solidFill>
                  <a:schemeClr val="bg1">
                    <a:lumMod val="8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chemeClr val="tx1">
                    <a:lumMod val="85000"/>
                    <a:lumOff val="15000"/>
                  </a:schemeClr>
                </a:solidFill>
              </a:rPr>
              <a:t>Legal Protection</a:t>
            </a:r>
          </a:p>
        </p:txBody>
      </p:sp>
      <p:sp>
        <p:nvSpPr>
          <p:cNvPr id="31" name="Rectangle: Rounded Corners 30">
            <a:extLst>
              <a:ext uri="{FF2B5EF4-FFF2-40B4-BE49-F238E27FC236}">
                <a16:creationId xmlns:a16="http://schemas.microsoft.com/office/drawing/2014/main" id="{CCEE5FA7-0EAD-4D7E-A77C-B5D099080F79}"/>
              </a:ext>
            </a:extLst>
          </p:cNvPr>
          <p:cNvSpPr/>
          <p:nvPr/>
        </p:nvSpPr>
        <p:spPr>
          <a:xfrm>
            <a:off x="2864826" y="2318311"/>
            <a:ext cx="6819568" cy="930810"/>
          </a:xfrm>
          <a:prstGeom prst="roundRect">
            <a:avLst>
              <a:gd name="adj" fmla="val 1349"/>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32" name="Text Placeholder 19">
            <a:extLst>
              <a:ext uri="{FF2B5EF4-FFF2-40B4-BE49-F238E27FC236}">
                <a16:creationId xmlns:a16="http://schemas.microsoft.com/office/drawing/2014/main" id="{27718682-20F1-9B0E-30F9-232E3C8C7F75}"/>
              </a:ext>
            </a:extLst>
          </p:cNvPr>
          <p:cNvSpPr txBox="1">
            <a:spLocks/>
          </p:cNvSpPr>
          <p:nvPr/>
        </p:nvSpPr>
        <p:spPr>
          <a:xfrm>
            <a:off x="2949805" y="2318311"/>
            <a:ext cx="6734587" cy="93081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dirty="0">
                <a:solidFill>
                  <a:schemeClr val="tx1">
                    <a:lumMod val="85000"/>
                    <a:lumOff val="15000"/>
                  </a:schemeClr>
                </a:solidFill>
              </a:rPr>
              <a:t>HIPAA sets national standards for safeguarding individual information; violations can result in financial penalties, lawsuits, or loss of access</a:t>
            </a:r>
          </a:p>
        </p:txBody>
      </p:sp>
      <p:sp>
        <p:nvSpPr>
          <p:cNvPr id="33" name="Rectangle: Rounded Corners 32">
            <a:extLst>
              <a:ext uri="{FF2B5EF4-FFF2-40B4-BE49-F238E27FC236}">
                <a16:creationId xmlns:a16="http://schemas.microsoft.com/office/drawing/2014/main" id="{34FB4BFD-B3C5-8606-966E-5DA52B4ACB53}"/>
              </a:ext>
            </a:extLst>
          </p:cNvPr>
          <p:cNvSpPr/>
          <p:nvPr/>
        </p:nvSpPr>
        <p:spPr>
          <a:xfrm>
            <a:off x="10205426" y="3451764"/>
            <a:ext cx="1623717" cy="930810"/>
          </a:xfrm>
          <a:prstGeom prst="roundRect">
            <a:avLst>
              <a:gd name="adj" fmla="val 3112"/>
            </a:avLst>
          </a:prstGeom>
          <a:solidFill>
            <a:schemeClr val="bg1"/>
          </a:solidFill>
          <a:ln w="38100">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lumMod val="85000"/>
                  <a:lumOff val="15000"/>
                </a:schemeClr>
              </a:solidFill>
            </a:endParaRPr>
          </a:p>
        </p:txBody>
      </p:sp>
      <p:sp>
        <p:nvSpPr>
          <p:cNvPr id="34" name="Text Placeholder 19">
            <a:extLst>
              <a:ext uri="{FF2B5EF4-FFF2-40B4-BE49-F238E27FC236}">
                <a16:creationId xmlns:a16="http://schemas.microsoft.com/office/drawing/2014/main" id="{B299C092-4CDC-9FFF-6EDF-DE55E6DE74E3}"/>
              </a:ext>
            </a:extLst>
          </p:cNvPr>
          <p:cNvSpPr txBox="1">
            <a:spLocks/>
          </p:cNvSpPr>
          <p:nvPr/>
        </p:nvSpPr>
        <p:spPr>
          <a:xfrm>
            <a:off x="10256226" y="3688056"/>
            <a:ext cx="1466850" cy="458227"/>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b="1">
                <a:solidFill>
                  <a:schemeClr val="bg1">
                    <a:lumMod val="8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tx1">
                    <a:lumMod val="85000"/>
                    <a:lumOff val="15000"/>
                  </a:schemeClr>
                </a:solidFill>
              </a:rPr>
              <a:t>Trust</a:t>
            </a:r>
          </a:p>
        </p:txBody>
      </p:sp>
      <p:sp>
        <p:nvSpPr>
          <p:cNvPr id="35" name="Rectangle: Rounded Corners 34">
            <a:extLst>
              <a:ext uri="{FF2B5EF4-FFF2-40B4-BE49-F238E27FC236}">
                <a16:creationId xmlns:a16="http://schemas.microsoft.com/office/drawing/2014/main" id="{4C795663-922A-8D1E-A6AC-7E327CEA12AF}"/>
              </a:ext>
            </a:extLst>
          </p:cNvPr>
          <p:cNvSpPr/>
          <p:nvPr/>
        </p:nvSpPr>
        <p:spPr>
          <a:xfrm>
            <a:off x="10205426" y="4621967"/>
            <a:ext cx="1623717" cy="930810"/>
          </a:xfrm>
          <a:prstGeom prst="roundRect">
            <a:avLst>
              <a:gd name="adj" fmla="val 3112"/>
            </a:avLst>
          </a:prstGeom>
          <a:solidFill>
            <a:schemeClr val="bg1"/>
          </a:solidFill>
          <a:ln w="38100">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lumMod val="85000"/>
                  <a:lumOff val="15000"/>
                </a:schemeClr>
              </a:solidFill>
            </a:endParaRPr>
          </a:p>
        </p:txBody>
      </p:sp>
      <p:sp>
        <p:nvSpPr>
          <p:cNvPr id="36" name="Text Placeholder 19">
            <a:extLst>
              <a:ext uri="{FF2B5EF4-FFF2-40B4-BE49-F238E27FC236}">
                <a16:creationId xmlns:a16="http://schemas.microsoft.com/office/drawing/2014/main" id="{9BC71A51-1291-E87D-28A8-41B5D81C44F9}"/>
              </a:ext>
            </a:extLst>
          </p:cNvPr>
          <p:cNvSpPr txBox="1">
            <a:spLocks/>
          </p:cNvSpPr>
          <p:nvPr/>
        </p:nvSpPr>
        <p:spPr>
          <a:xfrm>
            <a:off x="10256226" y="4858259"/>
            <a:ext cx="1466850" cy="458227"/>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b="1">
                <a:solidFill>
                  <a:schemeClr val="bg1">
                    <a:lumMod val="8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chemeClr val="tx1">
                    <a:lumMod val="85000"/>
                    <a:lumOff val="15000"/>
                  </a:schemeClr>
                </a:solidFill>
              </a:rPr>
              <a:t>Ethical Obligation</a:t>
            </a:r>
          </a:p>
        </p:txBody>
      </p:sp>
      <p:sp>
        <p:nvSpPr>
          <p:cNvPr id="37" name="Rectangle: Rounded Corners 36">
            <a:extLst>
              <a:ext uri="{FF2B5EF4-FFF2-40B4-BE49-F238E27FC236}">
                <a16:creationId xmlns:a16="http://schemas.microsoft.com/office/drawing/2014/main" id="{9B825D51-89F5-0450-2CC3-2605C9618512}"/>
              </a:ext>
            </a:extLst>
          </p:cNvPr>
          <p:cNvSpPr/>
          <p:nvPr/>
        </p:nvSpPr>
        <p:spPr>
          <a:xfrm>
            <a:off x="10205426" y="5764032"/>
            <a:ext cx="1623717" cy="930810"/>
          </a:xfrm>
          <a:prstGeom prst="roundRect">
            <a:avLst>
              <a:gd name="adj" fmla="val 3112"/>
            </a:avLst>
          </a:prstGeom>
          <a:solidFill>
            <a:schemeClr val="bg1"/>
          </a:solidFill>
          <a:ln w="38100">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lumMod val="85000"/>
                  <a:lumOff val="15000"/>
                </a:schemeClr>
              </a:solidFill>
            </a:endParaRPr>
          </a:p>
        </p:txBody>
      </p:sp>
      <p:sp>
        <p:nvSpPr>
          <p:cNvPr id="38" name="Text Placeholder 19">
            <a:extLst>
              <a:ext uri="{FF2B5EF4-FFF2-40B4-BE49-F238E27FC236}">
                <a16:creationId xmlns:a16="http://schemas.microsoft.com/office/drawing/2014/main" id="{E076138C-75DB-39F2-861D-6CB03D463BED}"/>
              </a:ext>
            </a:extLst>
          </p:cNvPr>
          <p:cNvSpPr txBox="1">
            <a:spLocks/>
          </p:cNvSpPr>
          <p:nvPr/>
        </p:nvSpPr>
        <p:spPr>
          <a:xfrm>
            <a:off x="10208453" y="6000324"/>
            <a:ext cx="1514623" cy="458227"/>
          </a:xfrm>
          <a:prstGeom prst="rect">
            <a:avLst/>
          </a:prstGeom>
        </p:spPr>
        <p:txBody>
          <a:bodyPr anchor="ctr"/>
          <a:lstStyle>
            <a:defPPr>
              <a:defRPr lang="en-US"/>
            </a:defPPr>
            <a:lvl1pPr indent="0">
              <a:lnSpc>
                <a:spcPct val="90000"/>
              </a:lnSpc>
              <a:spcBef>
                <a:spcPts val="1000"/>
              </a:spcBef>
              <a:buFont typeface="Arial" panose="020B0604020202020204" pitchFamily="34" charset="0"/>
              <a:buNone/>
              <a:defRPr b="1">
                <a:solidFill>
                  <a:schemeClr val="bg1">
                    <a:lumMod val="8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chemeClr val="tx1">
                    <a:lumMod val="85000"/>
                    <a:lumOff val="15000"/>
                  </a:schemeClr>
                </a:solidFill>
              </a:rPr>
              <a:t>Organization Impact</a:t>
            </a:r>
          </a:p>
        </p:txBody>
      </p:sp>
      <p:cxnSp>
        <p:nvCxnSpPr>
          <p:cNvPr id="41" name="Straight Connector 40">
            <a:extLst>
              <a:ext uri="{FF2B5EF4-FFF2-40B4-BE49-F238E27FC236}">
                <a16:creationId xmlns:a16="http://schemas.microsoft.com/office/drawing/2014/main" id="{6C376CFB-95F3-77E1-3D7B-61805355BE98}"/>
              </a:ext>
            </a:extLst>
          </p:cNvPr>
          <p:cNvCxnSpPr>
            <a:cxnSpLocks/>
            <a:stCxn id="31" idx="3"/>
            <a:endCxn id="29" idx="1"/>
          </p:cNvCxnSpPr>
          <p:nvPr/>
        </p:nvCxnSpPr>
        <p:spPr>
          <a:xfrm>
            <a:off x="9684394" y="2783716"/>
            <a:ext cx="521032" cy="0"/>
          </a:xfrm>
          <a:prstGeom prst="line">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42" name="Rectangle: Rounded Corners 41">
            <a:extLst>
              <a:ext uri="{FF2B5EF4-FFF2-40B4-BE49-F238E27FC236}">
                <a16:creationId xmlns:a16="http://schemas.microsoft.com/office/drawing/2014/main" id="{39DB211F-4A73-1021-81ED-93A9F918BDAE}"/>
              </a:ext>
            </a:extLst>
          </p:cNvPr>
          <p:cNvSpPr/>
          <p:nvPr/>
        </p:nvSpPr>
        <p:spPr>
          <a:xfrm>
            <a:off x="2864826" y="3451764"/>
            <a:ext cx="6819568" cy="930810"/>
          </a:xfrm>
          <a:prstGeom prst="roundRect">
            <a:avLst>
              <a:gd name="adj" fmla="val 1349"/>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43" name="Text Placeholder 19">
            <a:extLst>
              <a:ext uri="{FF2B5EF4-FFF2-40B4-BE49-F238E27FC236}">
                <a16:creationId xmlns:a16="http://schemas.microsoft.com/office/drawing/2014/main" id="{825A2323-3038-CFC8-2924-9F0E89E6FA9F}"/>
              </a:ext>
            </a:extLst>
          </p:cNvPr>
          <p:cNvSpPr txBox="1">
            <a:spLocks/>
          </p:cNvSpPr>
          <p:nvPr/>
        </p:nvSpPr>
        <p:spPr>
          <a:xfrm>
            <a:off x="2949805" y="3451764"/>
            <a:ext cx="6734587" cy="93081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dirty="0">
                <a:solidFill>
                  <a:schemeClr val="tx1">
                    <a:lumMod val="85000"/>
                    <a:lumOff val="15000"/>
                  </a:schemeClr>
                </a:solidFill>
              </a:rPr>
              <a:t>Individuals need to feel secure sharing information - if that trust is broken, care may be avoided or delayed</a:t>
            </a:r>
          </a:p>
        </p:txBody>
      </p:sp>
      <p:sp>
        <p:nvSpPr>
          <p:cNvPr id="44" name="Rectangle: Rounded Corners 43">
            <a:extLst>
              <a:ext uri="{FF2B5EF4-FFF2-40B4-BE49-F238E27FC236}">
                <a16:creationId xmlns:a16="http://schemas.microsoft.com/office/drawing/2014/main" id="{F733EA81-4AC2-750E-8555-A8B9ACC0B3FA}"/>
              </a:ext>
            </a:extLst>
          </p:cNvPr>
          <p:cNvSpPr/>
          <p:nvPr/>
        </p:nvSpPr>
        <p:spPr>
          <a:xfrm>
            <a:off x="2864825" y="4621967"/>
            <a:ext cx="6819568" cy="930810"/>
          </a:xfrm>
          <a:prstGeom prst="roundRect">
            <a:avLst>
              <a:gd name="adj" fmla="val 1349"/>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45" name="Text Placeholder 19">
            <a:extLst>
              <a:ext uri="{FF2B5EF4-FFF2-40B4-BE49-F238E27FC236}">
                <a16:creationId xmlns:a16="http://schemas.microsoft.com/office/drawing/2014/main" id="{6ABCC3E7-0EC0-BAFD-14A5-3F867E528017}"/>
              </a:ext>
            </a:extLst>
          </p:cNvPr>
          <p:cNvSpPr txBox="1">
            <a:spLocks/>
          </p:cNvSpPr>
          <p:nvPr/>
        </p:nvSpPr>
        <p:spPr>
          <a:xfrm>
            <a:off x="2949804" y="4621967"/>
            <a:ext cx="6734587" cy="93081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a:solidFill>
                  <a:schemeClr val="tx1">
                    <a:lumMod val="85000"/>
                    <a:lumOff val="15000"/>
                  </a:schemeClr>
                </a:solidFill>
              </a:rPr>
              <a:t>As healthcare professionals, protecting privacy is a core part of our responsibility</a:t>
            </a:r>
          </a:p>
        </p:txBody>
      </p:sp>
      <p:sp>
        <p:nvSpPr>
          <p:cNvPr id="46" name="Rectangle: Rounded Corners 45">
            <a:extLst>
              <a:ext uri="{FF2B5EF4-FFF2-40B4-BE49-F238E27FC236}">
                <a16:creationId xmlns:a16="http://schemas.microsoft.com/office/drawing/2014/main" id="{B6DD65B8-3949-C441-2F7C-0B0B1CA40EE3}"/>
              </a:ext>
            </a:extLst>
          </p:cNvPr>
          <p:cNvSpPr/>
          <p:nvPr/>
        </p:nvSpPr>
        <p:spPr>
          <a:xfrm>
            <a:off x="2864824" y="5764032"/>
            <a:ext cx="6819568" cy="930810"/>
          </a:xfrm>
          <a:prstGeom prst="roundRect">
            <a:avLst>
              <a:gd name="adj" fmla="val 1349"/>
            </a:avLst>
          </a:prstGeom>
          <a:solidFill>
            <a:schemeClr val="bg1"/>
          </a:solidFill>
          <a:ln w="28575">
            <a:solidFill>
              <a:schemeClr val="bg1">
                <a:lumMod val="75000"/>
              </a:schemeClr>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47" name="Text Placeholder 19">
            <a:extLst>
              <a:ext uri="{FF2B5EF4-FFF2-40B4-BE49-F238E27FC236}">
                <a16:creationId xmlns:a16="http://schemas.microsoft.com/office/drawing/2014/main" id="{957D5072-4BA5-3654-87B7-2FE9385A0EF8}"/>
              </a:ext>
            </a:extLst>
          </p:cNvPr>
          <p:cNvSpPr txBox="1">
            <a:spLocks/>
          </p:cNvSpPr>
          <p:nvPr/>
        </p:nvSpPr>
        <p:spPr>
          <a:xfrm>
            <a:off x="2949803" y="5764032"/>
            <a:ext cx="6734587" cy="93081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a:solidFill>
                  <a:schemeClr val="tx1">
                    <a:lumMod val="85000"/>
                    <a:lumOff val="15000"/>
                  </a:schemeClr>
                </a:solidFill>
              </a:rPr>
              <a:t>A HIPAA breach affects not just the individual but the reputation and operational standing of the entire program</a:t>
            </a:r>
          </a:p>
        </p:txBody>
      </p:sp>
      <p:cxnSp>
        <p:nvCxnSpPr>
          <p:cNvPr id="50" name="Straight Connector 49">
            <a:extLst>
              <a:ext uri="{FF2B5EF4-FFF2-40B4-BE49-F238E27FC236}">
                <a16:creationId xmlns:a16="http://schemas.microsoft.com/office/drawing/2014/main" id="{29564DB4-1EAF-8E6A-ACA7-FF338E05B013}"/>
              </a:ext>
            </a:extLst>
          </p:cNvPr>
          <p:cNvCxnSpPr>
            <a:cxnSpLocks/>
            <a:stCxn id="42" idx="3"/>
            <a:endCxn id="33" idx="1"/>
          </p:cNvCxnSpPr>
          <p:nvPr/>
        </p:nvCxnSpPr>
        <p:spPr>
          <a:xfrm>
            <a:off x="9684394" y="3917169"/>
            <a:ext cx="521032" cy="0"/>
          </a:xfrm>
          <a:prstGeom prst="line">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794DBA9-3302-ECDD-54EA-5F90DE5E9F17}"/>
              </a:ext>
            </a:extLst>
          </p:cNvPr>
          <p:cNvCxnSpPr>
            <a:cxnSpLocks/>
            <a:stCxn id="44" idx="3"/>
            <a:endCxn id="35" idx="1"/>
          </p:cNvCxnSpPr>
          <p:nvPr/>
        </p:nvCxnSpPr>
        <p:spPr>
          <a:xfrm>
            <a:off x="9684393" y="5087372"/>
            <a:ext cx="521033" cy="0"/>
          </a:xfrm>
          <a:prstGeom prst="line">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7B54CC7F-145B-748E-1A8A-4208862B0AED}"/>
              </a:ext>
            </a:extLst>
          </p:cNvPr>
          <p:cNvCxnSpPr>
            <a:cxnSpLocks/>
            <a:stCxn id="46" idx="3"/>
            <a:endCxn id="37" idx="1"/>
          </p:cNvCxnSpPr>
          <p:nvPr/>
        </p:nvCxnSpPr>
        <p:spPr>
          <a:xfrm>
            <a:off x="9684392" y="6229437"/>
            <a:ext cx="521034" cy="0"/>
          </a:xfrm>
          <a:prstGeom prst="line">
            <a:avLst/>
          </a:prstGeom>
          <a:ln w="28575">
            <a:solidFill>
              <a:schemeClr val="accent4"/>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569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22" presetClass="entr" presetSubtype="8"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22" presetClass="entr" presetSubtype="8"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left)">
                                      <p:cBhvr>
                                        <p:cTn id="50" dur="500"/>
                                        <p:tgtEl>
                                          <p:spTgt spid="51"/>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22" presetClass="entr" presetSubtype="8" fill="hold"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left)">
                                      <p:cBhvr>
                                        <p:cTn id="68" dur="500"/>
                                        <p:tgtEl>
                                          <p:spTgt spid="52"/>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p:bldP spid="33" grpId="0" animBg="1"/>
      <p:bldP spid="34" grpId="0"/>
      <p:bldP spid="35" grpId="0" animBg="1"/>
      <p:bldP spid="36" grpId="0"/>
      <p:bldP spid="37" grpId="0" animBg="1"/>
      <p:bldP spid="38" grpId="0"/>
      <p:bldP spid="42" grpId="0" animBg="1"/>
      <p:bldP spid="43" grpId="0"/>
      <p:bldP spid="44" grpId="0" animBg="1"/>
      <p:bldP spid="45" grpId="0"/>
      <p:bldP spid="46" grpId="0" animBg="1"/>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8BEF70-45D1-A81F-E5F3-957CAAD21B45}"/>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cxnSp>
        <p:nvCxnSpPr>
          <p:cNvPr id="2" name="Connector: Elbow 1">
            <a:extLst>
              <a:ext uri="{FF2B5EF4-FFF2-40B4-BE49-F238E27FC236}">
                <a16:creationId xmlns:a16="http://schemas.microsoft.com/office/drawing/2014/main" id="{25897B19-2B56-318D-FA0C-B20D8868FBAF}"/>
              </a:ext>
            </a:extLst>
          </p:cNvPr>
          <p:cNvCxnSpPr>
            <a:cxnSpLocks/>
            <a:stCxn id="5" idx="2"/>
            <a:endCxn id="13" idx="0"/>
          </p:cNvCxnSpPr>
          <p:nvPr/>
        </p:nvCxnSpPr>
        <p:spPr>
          <a:xfrm rot="5400000">
            <a:off x="6911720" y="2668600"/>
            <a:ext cx="888390" cy="3460"/>
          </a:xfrm>
          <a:prstGeom prst="bentConnector3">
            <a:avLst>
              <a:gd name="adj1" fmla="val 50000"/>
            </a:avLst>
          </a:prstGeom>
          <a:ln w="28575">
            <a:solidFill>
              <a:srgbClr val="235751"/>
            </a:solidFill>
            <a:prstDash val="dash"/>
          </a:ln>
        </p:spPr>
        <p:style>
          <a:lnRef idx="2">
            <a:schemeClr val="accent1"/>
          </a:lnRef>
          <a:fillRef idx="0">
            <a:schemeClr val="accent1"/>
          </a:fillRef>
          <a:effectRef idx="1">
            <a:schemeClr val="accent1"/>
          </a:effectRef>
          <a:fontRef idx="minor">
            <a:schemeClr val="tx1"/>
          </a:fontRef>
        </p:style>
      </p:cxnSp>
      <p:cxnSp>
        <p:nvCxnSpPr>
          <p:cNvPr id="4" name="Connector: Elbow 3">
            <a:extLst>
              <a:ext uri="{FF2B5EF4-FFF2-40B4-BE49-F238E27FC236}">
                <a16:creationId xmlns:a16="http://schemas.microsoft.com/office/drawing/2014/main" id="{E7266FC6-CBF9-98D1-A80A-A9A699677901}"/>
              </a:ext>
            </a:extLst>
          </p:cNvPr>
          <p:cNvCxnSpPr>
            <a:cxnSpLocks/>
            <a:stCxn id="5" idx="2"/>
            <a:endCxn id="11" idx="0"/>
          </p:cNvCxnSpPr>
          <p:nvPr/>
        </p:nvCxnSpPr>
        <p:spPr>
          <a:xfrm rot="5400000">
            <a:off x="5430456" y="1187336"/>
            <a:ext cx="888390" cy="2965989"/>
          </a:xfrm>
          <a:prstGeom prst="bentConnector3">
            <a:avLst>
              <a:gd name="adj1" fmla="val 50000"/>
            </a:avLst>
          </a:prstGeom>
          <a:ln w="28575">
            <a:solidFill>
              <a:srgbClr val="235751"/>
            </a:solidFill>
            <a:prstDash val="dash"/>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2167A0B5-2B59-0B32-3217-1F66B1AB2A89}"/>
              </a:ext>
            </a:extLst>
          </p:cNvPr>
          <p:cNvSpPr/>
          <p:nvPr/>
        </p:nvSpPr>
        <p:spPr>
          <a:xfrm>
            <a:off x="3108005" y="1567663"/>
            <a:ext cx="8499280" cy="658472"/>
          </a:xfrm>
          <a:prstGeom prst="roundRect">
            <a:avLst>
              <a:gd name="adj" fmla="val 7234"/>
            </a:avLst>
          </a:prstGeom>
          <a:solidFill>
            <a:schemeClr val="bg1"/>
          </a:solidFill>
          <a:ln w="38100">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6606A"/>
              </a:solidFill>
            </a:endParaRPr>
          </a:p>
        </p:txBody>
      </p:sp>
      <p:sp>
        <p:nvSpPr>
          <p:cNvPr id="6" name="Text Placeholder 19">
            <a:extLst>
              <a:ext uri="{FF2B5EF4-FFF2-40B4-BE49-F238E27FC236}">
                <a16:creationId xmlns:a16="http://schemas.microsoft.com/office/drawing/2014/main" id="{F84ACBA5-3487-BCD0-BBD3-AF145FA6DA07}"/>
              </a:ext>
            </a:extLst>
          </p:cNvPr>
          <p:cNvSpPr txBox="1">
            <a:spLocks/>
          </p:cNvSpPr>
          <p:nvPr/>
        </p:nvSpPr>
        <p:spPr>
          <a:xfrm>
            <a:off x="3376426" y="1640644"/>
            <a:ext cx="7962438" cy="5125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en-US" sz="2000" b="1" kern="1200" dirty="0" smtClean="0">
                <a:solidFill>
                  <a:srgbClr val="06606A"/>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tx1">
                    <a:lumMod val="85000"/>
                    <a:lumOff val="15000"/>
                  </a:schemeClr>
                </a:solidFill>
              </a:rPr>
              <a:t>Role Based Access to PHI</a:t>
            </a:r>
          </a:p>
        </p:txBody>
      </p:sp>
      <p:cxnSp>
        <p:nvCxnSpPr>
          <p:cNvPr id="7" name="Connector: Elbow 6">
            <a:extLst>
              <a:ext uri="{FF2B5EF4-FFF2-40B4-BE49-F238E27FC236}">
                <a16:creationId xmlns:a16="http://schemas.microsoft.com/office/drawing/2014/main" id="{F14758E9-74FC-A3F4-B30D-80D29F774E0D}"/>
              </a:ext>
            </a:extLst>
          </p:cNvPr>
          <p:cNvCxnSpPr>
            <a:cxnSpLocks/>
            <a:stCxn id="5" idx="2"/>
            <a:endCxn id="15" idx="0"/>
          </p:cNvCxnSpPr>
          <p:nvPr/>
        </p:nvCxnSpPr>
        <p:spPr>
          <a:xfrm rot="16200000" flipH="1">
            <a:off x="8378865" y="1204915"/>
            <a:ext cx="888390" cy="2930830"/>
          </a:xfrm>
          <a:prstGeom prst="bentConnector3">
            <a:avLst>
              <a:gd name="adj1" fmla="val 50000"/>
            </a:avLst>
          </a:prstGeom>
          <a:ln w="28575">
            <a:solidFill>
              <a:srgbClr val="235751"/>
            </a:solidFill>
            <a:prstDash val="dash"/>
          </a:ln>
        </p:spPr>
        <p:style>
          <a:lnRef idx="2">
            <a:schemeClr val="accent1"/>
          </a:lnRef>
          <a:fillRef idx="0">
            <a:schemeClr val="accent1"/>
          </a:fillRef>
          <a:effectRef idx="1">
            <a:schemeClr val="accent1"/>
          </a:effectRef>
          <a:fontRef idx="minor">
            <a:schemeClr val="tx1"/>
          </a:fontRef>
        </p:style>
      </p:cxnSp>
      <p:sp>
        <p:nvSpPr>
          <p:cNvPr id="8" name="Rectangle: Rounded Corners 7">
            <a:extLst>
              <a:ext uri="{FF2B5EF4-FFF2-40B4-BE49-F238E27FC236}">
                <a16:creationId xmlns:a16="http://schemas.microsoft.com/office/drawing/2014/main" id="{EE6DF3B9-526C-1180-0DB1-7A467BF0BCCE}"/>
              </a:ext>
            </a:extLst>
          </p:cNvPr>
          <p:cNvSpPr/>
          <p:nvPr/>
        </p:nvSpPr>
        <p:spPr>
          <a:xfrm>
            <a:off x="2992879" y="5322611"/>
            <a:ext cx="8698986" cy="1224693"/>
          </a:xfrm>
          <a:prstGeom prst="roundRect">
            <a:avLst>
              <a:gd name="adj" fmla="val 6358"/>
            </a:avLst>
          </a:prstGeom>
          <a:solidFill>
            <a:srgbClr val="106D8A"/>
          </a:solidFill>
          <a:ln w="28575">
            <a:solidFill>
              <a:srgbClr val="106D8A"/>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pic>
        <p:nvPicPr>
          <p:cNvPr id="9" name="Graphic 8" descr="Information with solid fill">
            <a:extLst>
              <a:ext uri="{FF2B5EF4-FFF2-40B4-BE49-F238E27FC236}">
                <a16:creationId xmlns:a16="http://schemas.microsoft.com/office/drawing/2014/main" id="{9851F8EB-4DED-C810-90EB-B773244A830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14884" y="5472848"/>
            <a:ext cx="914400" cy="914400"/>
          </a:xfrm>
          <a:prstGeom prst="rect">
            <a:avLst/>
          </a:prstGeom>
        </p:spPr>
      </p:pic>
      <p:sp>
        <p:nvSpPr>
          <p:cNvPr id="10" name="Text Placeholder 64">
            <a:extLst>
              <a:ext uri="{FF2B5EF4-FFF2-40B4-BE49-F238E27FC236}">
                <a16:creationId xmlns:a16="http://schemas.microsoft.com/office/drawing/2014/main" id="{697AA0BE-3933-9F4A-19E1-EDB0D64D17C1}"/>
              </a:ext>
            </a:extLst>
          </p:cNvPr>
          <p:cNvSpPr txBox="1">
            <a:spLocks/>
          </p:cNvSpPr>
          <p:nvPr/>
        </p:nvSpPr>
        <p:spPr>
          <a:xfrm>
            <a:off x="4151289" y="5614054"/>
            <a:ext cx="7437335" cy="631988"/>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Curiosity ≠ Compliance: </a:t>
            </a:r>
            <a:r>
              <a:rPr lang="en-US" b="0"/>
              <a:t>Just because you can view something doesn’t mean you should! Know who to contact if your access seems misaligned.</a:t>
            </a:r>
          </a:p>
        </p:txBody>
      </p:sp>
      <p:sp>
        <p:nvSpPr>
          <p:cNvPr id="11" name="Rectangle: Rounded Corners 10">
            <a:extLst>
              <a:ext uri="{FF2B5EF4-FFF2-40B4-BE49-F238E27FC236}">
                <a16:creationId xmlns:a16="http://schemas.microsoft.com/office/drawing/2014/main" id="{681EC0A9-8F21-7538-3DC5-B12ABDDB8E5E}"/>
              </a:ext>
            </a:extLst>
          </p:cNvPr>
          <p:cNvSpPr/>
          <p:nvPr/>
        </p:nvSpPr>
        <p:spPr>
          <a:xfrm>
            <a:off x="3091506" y="3114525"/>
            <a:ext cx="2600299" cy="1772952"/>
          </a:xfrm>
          <a:prstGeom prst="roundRect">
            <a:avLst>
              <a:gd name="adj" fmla="val 6358"/>
            </a:avLst>
          </a:prstGeom>
          <a:solidFill>
            <a:srgbClr val="FFFFFF"/>
          </a:solidFill>
          <a:ln w="28575">
            <a:solidFill>
              <a:srgbClr val="FFFFFF"/>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12" name="Text Placeholder 19">
            <a:extLst>
              <a:ext uri="{FF2B5EF4-FFF2-40B4-BE49-F238E27FC236}">
                <a16:creationId xmlns:a16="http://schemas.microsoft.com/office/drawing/2014/main" id="{B1A23F5F-70F4-901D-CD2A-F2129CDF666E}"/>
              </a:ext>
            </a:extLst>
          </p:cNvPr>
          <p:cNvSpPr txBox="1">
            <a:spLocks/>
          </p:cNvSpPr>
          <p:nvPr/>
        </p:nvSpPr>
        <p:spPr>
          <a:xfrm>
            <a:off x="3192844" y="3368694"/>
            <a:ext cx="2442978" cy="1264615"/>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smtClean="0">
                <a:solidFill>
                  <a:srgbClr val="03393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a:solidFill>
                  <a:schemeClr val="tx1">
                    <a:lumMod val="85000"/>
                    <a:lumOff val="15000"/>
                  </a:schemeClr>
                </a:solidFill>
              </a:rPr>
              <a:t>Permissions are assigned based on the specific responsibilities of a role</a:t>
            </a:r>
          </a:p>
        </p:txBody>
      </p:sp>
      <p:sp>
        <p:nvSpPr>
          <p:cNvPr id="13" name="Rectangle: Rounded Corners 12">
            <a:extLst>
              <a:ext uri="{FF2B5EF4-FFF2-40B4-BE49-F238E27FC236}">
                <a16:creationId xmlns:a16="http://schemas.microsoft.com/office/drawing/2014/main" id="{959AFAE5-4F8F-C4FC-7C15-C4DA6B116419}"/>
              </a:ext>
            </a:extLst>
          </p:cNvPr>
          <p:cNvSpPr/>
          <p:nvPr/>
        </p:nvSpPr>
        <p:spPr>
          <a:xfrm>
            <a:off x="6054035" y="3114525"/>
            <a:ext cx="2600299" cy="1772952"/>
          </a:xfrm>
          <a:prstGeom prst="roundRect">
            <a:avLst>
              <a:gd name="adj" fmla="val 6358"/>
            </a:avLst>
          </a:prstGeom>
          <a:solidFill>
            <a:srgbClr val="FFFFFF"/>
          </a:solidFill>
          <a:ln w="28575">
            <a:solidFill>
              <a:srgbClr val="FFFFFF"/>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14" name="Text Placeholder 19">
            <a:extLst>
              <a:ext uri="{FF2B5EF4-FFF2-40B4-BE49-F238E27FC236}">
                <a16:creationId xmlns:a16="http://schemas.microsoft.com/office/drawing/2014/main" id="{932F7A7A-DFF7-312E-A37B-BBF903F67FC8}"/>
              </a:ext>
            </a:extLst>
          </p:cNvPr>
          <p:cNvSpPr txBox="1">
            <a:spLocks/>
          </p:cNvSpPr>
          <p:nvPr/>
        </p:nvSpPr>
        <p:spPr>
          <a:xfrm>
            <a:off x="6137762" y="3238068"/>
            <a:ext cx="2423261" cy="1264615"/>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smtClean="0">
                <a:solidFill>
                  <a:srgbClr val="03393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chemeClr val="tx1">
                    <a:lumMod val="85000"/>
                    <a:lumOff val="15000"/>
                  </a:schemeClr>
                </a:solidFill>
              </a:rPr>
              <a:t>Platforms like CaseAssist, Patient Access systems, or intake software restrict access by tier or workflow level</a:t>
            </a:r>
          </a:p>
        </p:txBody>
      </p:sp>
      <p:sp>
        <p:nvSpPr>
          <p:cNvPr id="15" name="Rectangle: Rounded Corners 14">
            <a:extLst>
              <a:ext uri="{FF2B5EF4-FFF2-40B4-BE49-F238E27FC236}">
                <a16:creationId xmlns:a16="http://schemas.microsoft.com/office/drawing/2014/main" id="{ACCD74D8-DAA7-2B58-F479-8C9AABE79F8B}"/>
              </a:ext>
            </a:extLst>
          </p:cNvPr>
          <p:cNvSpPr/>
          <p:nvPr/>
        </p:nvSpPr>
        <p:spPr>
          <a:xfrm>
            <a:off x="8988325" y="3114525"/>
            <a:ext cx="2600299" cy="1772952"/>
          </a:xfrm>
          <a:prstGeom prst="roundRect">
            <a:avLst>
              <a:gd name="adj" fmla="val 6358"/>
            </a:avLst>
          </a:prstGeom>
          <a:solidFill>
            <a:srgbClr val="FFFFFF"/>
          </a:solidFill>
          <a:ln w="28575">
            <a:solidFill>
              <a:srgbClr val="FFFFFF"/>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50000"/>
                  <a:lumOff val="50000"/>
                </a:schemeClr>
              </a:solidFill>
            </a:endParaRPr>
          </a:p>
        </p:txBody>
      </p:sp>
      <p:sp>
        <p:nvSpPr>
          <p:cNvPr id="16" name="Text Placeholder 19">
            <a:extLst>
              <a:ext uri="{FF2B5EF4-FFF2-40B4-BE49-F238E27FC236}">
                <a16:creationId xmlns:a16="http://schemas.microsoft.com/office/drawing/2014/main" id="{FE1F7F6F-2A28-CFE5-975D-D1DDB41D99B6}"/>
              </a:ext>
            </a:extLst>
          </p:cNvPr>
          <p:cNvSpPr txBox="1">
            <a:spLocks/>
          </p:cNvSpPr>
          <p:nvPr/>
        </p:nvSpPr>
        <p:spPr>
          <a:xfrm>
            <a:off x="9109869" y="3238068"/>
            <a:ext cx="2366783" cy="1264615"/>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1" kern="1200" dirty="0" smtClean="0">
                <a:solidFill>
                  <a:srgbClr val="03393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a:solidFill>
                  <a:schemeClr val="tx1">
                    <a:lumMod val="85000"/>
                    <a:lumOff val="15000"/>
                  </a:schemeClr>
                </a:solidFill>
              </a:rPr>
              <a:t>If you believe you’ve accessed something in error or have concerns about system permissions, report it immediately</a:t>
            </a:r>
          </a:p>
        </p:txBody>
      </p:sp>
    </p:spTree>
    <p:extLst>
      <p:ext uri="{BB962C8B-B14F-4D97-AF65-F5344CB8AC3E}">
        <p14:creationId xmlns:p14="http://schemas.microsoft.com/office/powerpoint/2010/main" val="267049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10" grpId="0"/>
      <p:bldP spid="11" grpId="0" animBg="1"/>
      <p:bldP spid="12" grpId="0"/>
      <p:bldP spid="13" grpId="0" animBg="1"/>
      <p:bldP spid="14" grpId="0"/>
      <p:bldP spid="1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C00D8-85B4-0453-053D-19F53A09187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3EB8675-A1E8-3D91-C42A-9BF191C8A2E0}"/>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sp>
        <p:nvSpPr>
          <p:cNvPr id="18" name="Rectangle: Rounded Corners 17">
            <a:extLst>
              <a:ext uri="{FF2B5EF4-FFF2-40B4-BE49-F238E27FC236}">
                <a16:creationId xmlns:a16="http://schemas.microsoft.com/office/drawing/2014/main" id="{1AAF7CA4-49A0-95DC-2218-19AAE1DFF8DC}"/>
              </a:ext>
            </a:extLst>
          </p:cNvPr>
          <p:cNvSpPr/>
          <p:nvPr/>
        </p:nvSpPr>
        <p:spPr>
          <a:xfrm>
            <a:off x="3299135" y="4383310"/>
            <a:ext cx="2529196" cy="1727200"/>
          </a:xfrm>
          <a:prstGeom prst="roundRect">
            <a:avLst>
              <a:gd name="adj" fmla="val 5043"/>
            </a:avLst>
          </a:prstGeom>
          <a:solidFill>
            <a:schemeClr val="bg1"/>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lumMod val="85000"/>
                  <a:lumOff val="15000"/>
                </a:schemeClr>
              </a:solidFill>
            </a:endParaRPr>
          </a:p>
        </p:txBody>
      </p:sp>
      <p:sp>
        <p:nvSpPr>
          <p:cNvPr id="21" name="Text Placeholder 19">
            <a:extLst>
              <a:ext uri="{FF2B5EF4-FFF2-40B4-BE49-F238E27FC236}">
                <a16:creationId xmlns:a16="http://schemas.microsoft.com/office/drawing/2014/main" id="{B3ABA8FB-EAD2-095C-A266-307F1321B7D2}"/>
              </a:ext>
            </a:extLst>
          </p:cNvPr>
          <p:cNvSpPr txBox="1">
            <a:spLocks/>
          </p:cNvSpPr>
          <p:nvPr/>
        </p:nvSpPr>
        <p:spPr>
          <a:xfrm>
            <a:off x="3400464" y="4801188"/>
            <a:ext cx="2326539" cy="891445"/>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chemeClr val="tx1">
                    <a:lumMod val="85000"/>
                    <a:lumOff val="15000"/>
                  </a:schemeClr>
                </a:solidFill>
              </a:rPr>
              <a:t>Looking up a friend or relative’s information</a:t>
            </a:r>
          </a:p>
        </p:txBody>
      </p:sp>
      <p:sp>
        <p:nvSpPr>
          <p:cNvPr id="22" name="Rectangle: Rounded Corners 21">
            <a:extLst>
              <a:ext uri="{FF2B5EF4-FFF2-40B4-BE49-F238E27FC236}">
                <a16:creationId xmlns:a16="http://schemas.microsoft.com/office/drawing/2014/main" id="{55D12AF9-B64B-8845-6606-AE999494A571}"/>
              </a:ext>
            </a:extLst>
          </p:cNvPr>
          <p:cNvSpPr/>
          <p:nvPr/>
        </p:nvSpPr>
        <p:spPr>
          <a:xfrm>
            <a:off x="6129835" y="4383310"/>
            <a:ext cx="2529196" cy="1727200"/>
          </a:xfrm>
          <a:prstGeom prst="roundRect">
            <a:avLst>
              <a:gd name="adj" fmla="val 5043"/>
            </a:avLst>
          </a:prstGeom>
          <a:solidFill>
            <a:schemeClr val="bg1"/>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lumMod val="85000"/>
                  <a:lumOff val="15000"/>
                </a:schemeClr>
              </a:solidFill>
            </a:endParaRPr>
          </a:p>
        </p:txBody>
      </p:sp>
      <p:sp>
        <p:nvSpPr>
          <p:cNvPr id="24" name="Text Placeholder 19">
            <a:extLst>
              <a:ext uri="{FF2B5EF4-FFF2-40B4-BE49-F238E27FC236}">
                <a16:creationId xmlns:a16="http://schemas.microsoft.com/office/drawing/2014/main" id="{8FC31428-F415-A288-C38D-DAA3B0CEC022}"/>
              </a:ext>
            </a:extLst>
          </p:cNvPr>
          <p:cNvSpPr txBox="1">
            <a:spLocks/>
          </p:cNvSpPr>
          <p:nvPr/>
        </p:nvSpPr>
        <p:spPr>
          <a:xfrm>
            <a:off x="6231164" y="4799782"/>
            <a:ext cx="2326539" cy="894257"/>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chemeClr val="tx1">
                    <a:lumMod val="85000"/>
                    <a:lumOff val="15000"/>
                  </a:schemeClr>
                </a:solidFill>
              </a:rPr>
              <a:t>Reviewing a case out of curiosity, not responsibility</a:t>
            </a:r>
          </a:p>
        </p:txBody>
      </p:sp>
      <p:sp>
        <p:nvSpPr>
          <p:cNvPr id="25" name="Rectangle: Rounded Corners 24">
            <a:extLst>
              <a:ext uri="{FF2B5EF4-FFF2-40B4-BE49-F238E27FC236}">
                <a16:creationId xmlns:a16="http://schemas.microsoft.com/office/drawing/2014/main" id="{A77938AF-1FBD-254F-62FF-68FEB585AB77}"/>
              </a:ext>
            </a:extLst>
          </p:cNvPr>
          <p:cNvSpPr/>
          <p:nvPr/>
        </p:nvSpPr>
        <p:spPr>
          <a:xfrm>
            <a:off x="8960534" y="4383310"/>
            <a:ext cx="2529196" cy="1727200"/>
          </a:xfrm>
          <a:prstGeom prst="roundRect">
            <a:avLst>
              <a:gd name="adj" fmla="val 5043"/>
            </a:avLst>
          </a:prstGeom>
          <a:solidFill>
            <a:schemeClr val="bg1"/>
          </a:solidFill>
          <a:ln w="28575">
            <a:solidFill>
              <a:schemeClr val="accent4"/>
            </a:solid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lumMod val="85000"/>
                  <a:lumOff val="15000"/>
                </a:schemeClr>
              </a:solidFill>
            </a:endParaRPr>
          </a:p>
        </p:txBody>
      </p:sp>
      <p:sp>
        <p:nvSpPr>
          <p:cNvPr id="27" name="Text Placeholder 19">
            <a:extLst>
              <a:ext uri="{FF2B5EF4-FFF2-40B4-BE49-F238E27FC236}">
                <a16:creationId xmlns:a16="http://schemas.microsoft.com/office/drawing/2014/main" id="{5693F7A8-6F59-2541-83A4-703CFD7286C8}"/>
              </a:ext>
            </a:extLst>
          </p:cNvPr>
          <p:cNvSpPr txBox="1">
            <a:spLocks/>
          </p:cNvSpPr>
          <p:nvPr/>
        </p:nvSpPr>
        <p:spPr>
          <a:xfrm>
            <a:off x="9061863" y="4661895"/>
            <a:ext cx="2326539" cy="11700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tx1">
                    <a:lumMod val="85000"/>
                    <a:lumOff val="15000"/>
                  </a:schemeClr>
                </a:solidFill>
              </a:rPr>
              <a:t>Pulling data “just to see what happened” after an interaction ends</a:t>
            </a:r>
          </a:p>
          <a:p>
            <a:pPr algn="ctr"/>
            <a:endParaRPr lang="en-US" dirty="0">
              <a:solidFill>
                <a:schemeClr val="tx1">
                  <a:lumMod val="85000"/>
                  <a:lumOff val="15000"/>
                </a:schemeClr>
              </a:solidFill>
            </a:endParaRPr>
          </a:p>
        </p:txBody>
      </p:sp>
      <p:sp>
        <p:nvSpPr>
          <p:cNvPr id="30" name="Picture Placeholder 14">
            <a:extLst>
              <a:ext uri="{FF2B5EF4-FFF2-40B4-BE49-F238E27FC236}">
                <a16:creationId xmlns:a16="http://schemas.microsoft.com/office/drawing/2014/main" id="{EF10B7F7-72A1-BDF4-6DC0-C01E05A3D6E1}"/>
              </a:ext>
            </a:extLst>
          </p:cNvPr>
          <p:cNvSpPr txBox="1">
            <a:spLocks/>
          </p:cNvSpPr>
          <p:nvPr/>
        </p:nvSpPr>
        <p:spPr>
          <a:xfrm>
            <a:off x="3095935" y="1611085"/>
            <a:ext cx="8593584" cy="2421070"/>
          </a:xfrm>
          <a:prstGeom prst="roundRect">
            <a:avLst>
              <a:gd name="adj" fmla="val 6890"/>
            </a:avLst>
          </a:prstGeom>
          <a:solidFill>
            <a:srgbClr val="106D8A"/>
          </a:solidFill>
          <a:ln w="28575">
            <a:no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2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a:p>
            <a:endParaRPr lang="en-US"/>
          </a:p>
          <a:p>
            <a:endParaRPr lang="en-US"/>
          </a:p>
        </p:txBody>
      </p:sp>
      <p:sp>
        <p:nvSpPr>
          <p:cNvPr id="31" name="Text Placeholder 19">
            <a:extLst>
              <a:ext uri="{FF2B5EF4-FFF2-40B4-BE49-F238E27FC236}">
                <a16:creationId xmlns:a16="http://schemas.microsoft.com/office/drawing/2014/main" id="{EE3CDF9B-EC6C-1795-89EA-5D356EB31D71}"/>
              </a:ext>
            </a:extLst>
          </p:cNvPr>
          <p:cNvSpPr txBox="1">
            <a:spLocks/>
          </p:cNvSpPr>
          <p:nvPr/>
        </p:nvSpPr>
        <p:spPr>
          <a:xfrm>
            <a:off x="3938869" y="1866012"/>
            <a:ext cx="6797278" cy="51251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t>Accessing PHI: Only on a Need-To-Know Basis </a:t>
            </a:r>
          </a:p>
        </p:txBody>
      </p:sp>
      <p:cxnSp>
        <p:nvCxnSpPr>
          <p:cNvPr id="32" name="Straight Connector 31">
            <a:extLst>
              <a:ext uri="{FF2B5EF4-FFF2-40B4-BE49-F238E27FC236}">
                <a16:creationId xmlns:a16="http://schemas.microsoft.com/office/drawing/2014/main" id="{E06F4EAE-A4E7-B797-29C3-A97A428A4F21}"/>
              </a:ext>
            </a:extLst>
          </p:cNvPr>
          <p:cNvCxnSpPr>
            <a:cxnSpLocks/>
          </p:cNvCxnSpPr>
          <p:nvPr/>
        </p:nvCxnSpPr>
        <p:spPr>
          <a:xfrm>
            <a:off x="3896022" y="2457373"/>
            <a:ext cx="6882973" cy="0"/>
          </a:xfrm>
          <a:prstGeom prst="line">
            <a:avLst/>
          </a:prstGeom>
          <a:ln w="38100">
            <a:solidFill>
              <a:schemeClr val="accent4"/>
            </a:solidFill>
          </a:ln>
        </p:spPr>
        <p:style>
          <a:lnRef idx="2">
            <a:schemeClr val="accent1"/>
          </a:lnRef>
          <a:fillRef idx="0">
            <a:schemeClr val="accent1"/>
          </a:fillRef>
          <a:effectRef idx="1">
            <a:schemeClr val="accent1"/>
          </a:effectRef>
          <a:fontRef idx="minor">
            <a:schemeClr val="tx1"/>
          </a:fontRef>
        </p:style>
      </p:cxnSp>
      <p:sp>
        <p:nvSpPr>
          <p:cNvPr id="33" name="Text Placeholder 19">
            <a:extLst>
              <a:ext uri="{FF2B5EF4-FFF2-40B4-BE49-F238E27FC236}">
                <a16:creationId xmlns:a16="http://schemas.microsoft.com/office/drawing/2014/main" id="{EBFA697C-60F5-C8EE-3203-B9DEE54E46D0}"/>
              </a:ext>
            </a:extLst>
          </p:cNvPr>
          <p:cNvSpPr txBox="1">
            <a:spLocks/>
          </p:cNvSpPr>
          <p:nvPr/>
        </p:nvSpPr>
        <p:spPr>
          <a:xfrm>
            <a:off x="3139858" y="2705568"/>
            <a:ext cx="8549661" cy="677876"/>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1800" b="0" kern="1200" dirty="0" smtClean="0">
                <a:solidFill>
                  <a:srgbClr val="03393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solidFill>
                  <a:schemeClr val="bg1"/>
                </a:solidFill>
              </a:rPr>
              <a:t>You should only access information directly related to your current job                                function or assigned cases.                                                                                                        </a:t>
            </a:r>
          </a:p>
          <a:p>
            <a:pPr>
              <a:lnSpc>
                <a:spcPct val="100000"/>
              </a:lnSpc>
            </a:pPr>
            <a:r>
              <a:rPr lang="en-US" dirty="0">
                <a:solidFill>
                  <a:schemeClr val="bg1"/>
                </a:solidFill>
              </a:rPr>
              <a:t>Below are examples of Inappropriate Access: </a:t>
            </a:r>
          </a:p>
        </p:txBody>
      </p:sp>
    </p:spTree>
    <p:extLst>
      <p:ext uri="{BB962C8B-B14F-4D97-AF65-F5344CB8AC3E}">
        <p14:creationId xmlns:p14="http://schemas.microsoft.com/office/powerpoint/2010/main" val="111117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animBg="1"/>
      <p:bldP spid="24" grpId="0"/>
      <p:bldP spid="25" grpId="0" animBg="1"/>
      <p:bldP spid="27" grpId="0"/>
      <p:bldP spid="30" grpId="0" animBg="1"/>
      <p:bldP spid="31"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7DDF6-F7FB-E116-79F4-A440FC5AE14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4CEA91-E532-94CF-49E4-FB1EDE22E4B2}"/>
              </a:ext>
            </a:extLst>
          </p:cNvPr>
          <p:cNvSpPr>
            <a:spLocks noGrp="1"/>
          </p:cNvSpPr>
          <p:nvPr>
            <p:ph type="body" sz="quarter" idx="22"/>
          </p:nvPr>
        </p:nvSpPr>
        <p:spPr/>
        <p:txBody>
          <a:bodyPr/>
          <a:lstStyle/>
          <a:p>
            <a:pPr marL="0" indent="0">
              <a:buNone/>
            </a:pPr>
            <a:r>
              <a:rPr lang="en-US"/>
              <a:t>HIPAA Compliance Review</a:t>
            </a:r>
          </a:p>
          <a:p>
            <a:pPr marL="0" indent="0">
              <a:buNone/>
            </a:pPr>
            <a:endParaRPr lang="en-US"/>
          </a:p>
        </p:txBody>
      </p:sp>
      <p:cxnSp>
        <p:nvCxnSpPr>
          <p:cNvPr id="2" name="Straight Connector 1">
            <a:extLst>
              <a:ext uri="{FF2B5EF4-FFF2-40B4-BE49-F238E27FC236}">
                <a16:creationId xmlns:a16="http://schemas.microsoft.com/office/drawing/2014/main" id="{5A2EE7BE-773F-CC4B-8425-09F5D35CB9E3}"/>
              </a:ext>
            </a:extLst>
          </p:cNvPr>
          <p:cNvCxnSpPr>
            <a:cxnSpLocks/>
            <a:stCxn id="6" idx="3"/>
            <a:endCxn id="9" idx="1"/>
          </p:cNvCxnSpPr>
          <p:nvPr/>
        </p:nvCxnSpPr>
        <p:spPr>
          <a:xfrm flipV="1">
            <a:off x="6210493" y="2227523"/>
            <a:ext cx="812607" cy="179898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C237D36F-7A22-7104-0A68-1F29B968003F}"/>
              </a:ext>
            </a:extLst>
          </p:cNvPr>
          <p:cNvCxnSpPr>
            <a:cxnSpLocks/>
            <a:stCxn id="11" idx="1"/>
            <a:endCxn id="6" idx="3"/>
          </p:cNvCxnSpPr>
          <p:nvPr/>
        </p:nvCxnSpPr>
        <p:spPr>
          <a:xfrm flipH="1" flipV="1">
            <a:off x="6210493" y="4026503"/>
            <a:ext cx="812607" cy="1847705"/>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769A705-35CE-EDA9-74C4-0519EA4B7DE8}"/>
              </a:ext>
            </a:extLst>
          </p:cNvPr>
          <p:cNvCxnSpPr>
            <a:cxnSpLocks/>
            <a:stCxn id="10" idx="1"/>
            <a:endCxn id="6" idx="3"/>
          </p:cNvCxnSpPr>
          <p:nvPr/>
        </p:nvCxnSpPr>
        <p:spPr>
          <a:xfrm flipH="1" flipV="1">
            <a:off x="6210493" y="4026503"/>
            <a:ext cx="812607" cy="9734"/>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6" name="Rectangle: Rounded Corners 5">
            <a:extLst>
              <a:ext uri="{FF2B5EF4-FFF2-40B4-BE49-F238E27FC236}">
                <a16:creationId xmlns:a16="http://schemas.microsoft.com/office/drawing/2014/main" id="{AC77FB2F-2187-D1A1-C328-32ABAACFD4C1}"/>
              </a:ext>
            </a:extLst>
          </p:cNvPr>
          <p:cNvSpPr/>
          <p:nvPr/>
        </p:nvSpPr>
        <p:spPr>
          <a:xfrm>
            <a:off x="2882901" y="1500698"/>
            <a:ext cx="3327592" cy="5051610"/>
          </a:xfrm>
          <a:prstGeom prst="roundRect">
            <a:avLst>
              <a:gd name="adj" fmla="val 7234"/>
            </a:avLst>
          </a:prstGeom>
          <a:solidFill>
            <a:schemeClr val="bg1"/>
          </a:solidFill>
          <a:ln w="38100">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06606A"/>
              </a:solidFill>
            </a:endParaRPr>
          </a:p>
          <a:p>
            <a:pPr algn="ctr"/>
            <a:endParaRPr lang="en-US" sz="1600">
              <a:solidFill>
                <a:srgbClr val="06606A"/>
              </a:solidFill>
            </a:endParaRPr>
          </a:p>
          <a:p>
            <a:pPr algn="ctr"/>
            <a:endParaRPr lang="en-US" sz="1600">
              <a:solidFill>
                <a:srgbClr val="06606A"/>
              </a:solidFill>
            </a:endParaRPr>
          </a:p>
        </p:txBody>
      </p:sp>
      <p:sp>
        <p:nvSpPr>
          <p:cNvPr id="7" name="Text Placeholder 19">
            <a:extLst>
              <a:ext uri="{FF2B5EF4-FFF2-40B4-BE49-F238E27FC236}">
                <a16:creationId xmlns:a16="http://schemas.microsoft.com/office/drawing/2014/main" id="{91E79358-B6CB-8BC4-B343-E6C3C29F523B}"/>
              </a:ext>
            </a:extLst>
          </p:cNvPr>
          <p:cNvSpPr txBox="1">
            <a:spLocks/>
          </p:cNvSpPr>
          <p:nvPr/>
        </p:nvSpPr>
        <p:spPr>
          <a:xfrm>
            <a:off x="3180196" y="3107325"/>
            <a:ext cx="2733003" cy="2916238"/>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2000" kern="1200" dirty="0" smtClean="0">
                <a:solidFill>
                  <a:srgbClr val="06606A"/>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1">
                    <a:lumMod val="75000"/>
                    <a:lumOff val="25000"/>
                  </a:schemeClr>
                </a:solidFill>
              </a:rPr>
              <a:t>Protecting information isn’t just about access - it’s also about securing our devices and workspaces. Whether you’re working remotely or onsite, your login and screen habits play a huge role in keeping PHI safe.</a:t>
            </a:r>
          </a:p>
        </p:txBody>
      </p:sp>
      <p:sp>
        <p:nvSpPr>
          <p:cNvPr id="9" name="Rectangle: Rounded Corners 8">
            <a:extLst>
              <a:ext uri="{FF2B5EF4-FFF2-40B4-BE49-F238E27FC236}">
                <a16:creationId xmlns:a16="http://schemas.microsoft.com/office/drawing/2014/main" id="{261EA2F6-91B6-F9C3-433D-EC527E81D2BE}"/>
              </a:ext>
            </a:extLst>
          </p:cNvPr>
          <p:cNvSpPr/>
          <p:nvPr/>
        </p:nvSpPr>
        <p:spPr>
          <a:xfrm>
            <a:off x="7023100" y="1558754"/>
            <a:ext cx="4806914" cy="1337537"/>
          </a:xfrm>
          <a:prstGeom prst="roundRect">
            <a:avLst/>
          </a:prstGeom>
          <a:solidFill>
            <a:srgbClr val="FFFFFF"/>
          </a:solidFill>
          <a:ln w="38100">
            <a:no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85000"/>
                    <a:lumOff val="15000"/>
                  </a:schemeClr>
                </a:solidFill>
              </a:rPr>
              <a:t>Logging In/Out:</a:t>
            </a:r>
          </a:p>
          <a:p>
            <a:pPr algn="ctr"/>
            <a:endParaRPr lang="en-US" b="1">
              <a:solidFill>
                <a:schemeClr val="tx1">
                  <a:lumMod val="85000"/>
                  <a:lumOff val="15000"/>
                </a:schemeClr>
              </a:solidFill>
            </a:endParaRPr>
          </a:p>
          <a:p>
            <a:pPr algn="ctr"/>
            <a:r>
              <a:rPr lang="en-US" b="1">
                <a:solidFill>
                  <a:schemeClr val="tx1">
                    <a:lumMod val="85000"/>
                    <a:lumOff val="15000"/>
                  </a:schemeClr>
                </a:solidFill>
              </a:rPr>
              <a:t> </a:t>
            </a:r>
            <a:r>
              <a:rPr lang="en-US">
                <a:solidFill>
                  <a:schemeClr val="tx1">
                    <a:lumMod val="85000"/>
                    <a:lumOff val="15000"/>
                  </a:schemeClr>
                </a:solidFill>
              </a:rPr>
              <a:t>Always use your own login and log out when done or switching devices.</a:t>
            </a:r>
          </a:p>
        </p:txBody>
      </p:sp>
      <p:sp>
        <p:nvSpPr>
          <p:cNvPr id="10" name="Rectangle: Rounded Corners 9">
            <a:extLst>
              <a:ext uri="{FF2B5EF4-FFF2-40B4-BE49-F238E27FC236}">
                <a16:creationId xmlns:a16="http://schemas.microsoft.com/office/drawing/2014/main" id="{3E6B1ADC-D50D-94B4-B6E9-899CC1865D1B}"/>
              </a:ext>
            </a:extLst>
          </p:cNvPr>
          <p:cNvSpPr/>
          <p:nvPr/>
        </p:nvSpPr>
        <p:spPr>
          <a:xfrm>
            <a:off x="7023100" y="3223437"/>
            <a:ext cx="4806914" cy="1625599"/>
          </a:xfrm>
          <a:prstGeom prst="roundRect">
            <a:avLst/>
          </a:prstGeom>
          <a:solidFill>
            <a:srgbClr val="FFFFFF"/>
          </a:solidFill>
          <a:ln w="38100">
            <a:no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85000"/>
                    <a:lumOff val="15000"/>
                  </a:schemeClr>
                </a:solidFill>
              </a:rPr>
              <a:t>Device Security:</a:t>
            </a:r>
          </a:p>
          <a:p>
            <a:pPr algn="ctr"/>
            <a:endParaRPr lang="en-US" b="1">
              <a:solidFill>
                <a:schemeClr val="tx1">
                  <a:lumMod val="85000"/>
                  <a:lumOff val="15000"/>
                </a:schemeClr>
              </a:solidFill>
            </a:endParaRPr>
          </a:p>
          <a:p>
            <a:pPr algn="ctr"/>
            <a:r>
              <a:rPr lang="en-US">
                <a:solidFill>
                  <a:schemeClr val="tx1">
                    <a:lumMod val="85000"/>
                    <a:lumOff val="15000"/>
                  </a:schemeClr>
                </a:solidFill>
              </a:rPr>
              <a:t>Use secure, approved tools for work, avoid personal devices, and report any lost or compromised equipment immediately.</a:t>
            </a:r>
          </a:p>
        </p:txBody>
      </p:sp>
      <p:sp>
        <p:nvSpPr>
          <p:cNvPr id="11" name="Rectangle: Rounded Corners 10">
            <a:extLst>
              <a:ext uri="{FF2B5EF4-FFF2-40B4-BE49-F238E27FC236}">
                <a16:creationId xmlns:a16="http://schemas.microsoft.com/office/drawing/2014/main" id="{904B4D61-1C6D-E187-007B-16559879CABF}"/>
              </a:ext>
            </a:extLst>
          </p:cNvPr>
          <p:cNvSpPr/>
          <p:nvPr/>
        </p:nvSpPr>
        <p:spPr>
          <a:xfrm>
            <a:off x="7023100" y="5158934"/>
            <a:ext cx="4806914" cy="1430548"/>
          </a:xfrm>
          <a:prstGeom prst="roundRect">
            <a:avLst/>
          </a:prstGeom>
          <a:solidFill>
            <a:srgbClr val="FFFFFF"/>
          </a:solidFill>
          <a:ln w="38100">
            <a:noFill/>
          </a:ln>
          <a:effectLst>
            <a:outerShdw blurRad="889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85000"/>
                    <a:lumOff val="15000"/>
                  </a:schemeClr>
                </a:solidFill>
              </a:rPr>
              <a:t>Screen Privacy:</a:t>
            </a:r>
          </a:p>
          <a:p>
            <a:pPr algn="ctr"/>
            <a:endParaRPr lang="en-US" b="1">
              <a:solidFill>
                <a:schemeClr val="tx1">
                  <a:lumMod val="85000"/>
                  <a:lumOff val="15000"/>
                </a:schemeClr>
              </a:solidFill>
            </a:endParaRPr>
          </a:p>
          <a:p>
            <a:pPr algn="ctr"/>
            <a:r>
              <a:rPr lang="en-US" b="1">
                <a:solidFill>
                  <a:schemeClr val="tx1">
                    <a:lumMod val="85000"/>
                    <a:lumOff val="15000"/>
                  </a:schemeClr>
                </a:solidFill>
              </a:rPr>
              <a:t> </a:t>
            </a:r>
            <a:r>
              <a:rPr lang="en-US">
                <a:solidFill>
                  <a:schemeClr val="tx1">
                    <a:lumMod val="85000"/>
                    <a:lumOff val="15000"/>
                  </a:schemeClr>
                </a:solidFill>
              </a:rPr>
              <a:t>Lock your screen when away and protect on-screen info in shared or public spaces.</a:t>
            </a:r>
          </a:p>
        </p:txBody>
      </p:sp>
      <p:cxnSp>
        <p:nvCxnSpPr>
          <p:cNvPr id="12" name="Straight Connector 11">
            <a:extLst>
              <a:ext uri="{FF2B5EF4-FFF2-40B4-BE49-F238E27FC236}">
                <a16:creationId xmlns:a16="http://schemas.microsoft.com/office/drawing/2014/main" id="{A8FF0140-E77F-ECAB-C3CB-9F805B800F81}"/>
              </a:ext>
            </a:extLst>
          </p:cNvPr>
          <p:cNvCxnSpPr>
            <a:cxnSpLocks/>
          </p:cNvCxnSpPr>
          <p:nvPr/>
        </p:nvCxnSpPr>
        <p:spPr>
          <a:xfrm>
            <a:off x="7280257" y="5707253"/>
            <a:ext cx="4292600" cy="0"/>
          </a:xfrm>
          <a:prstGeom prst="line">
            <a:avLst/>
          </a:prstGeom>
          <a:ln w="38100">
            <a:solidFill>
              <a:srgbClr val="106D8A"/>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C940B3C-D4EA-F440-51B5-30584982E84E}"/>
              </a:ext>
            </a:extLst>
          </p:cNvPr>
          <p:cNvCxnSpPr>
            <a:cxnSpLocks/>
          </p:cNvCxnSpPr>
          <p:nvPr/>
        </p:nvCxnSpPr>
        <p:spPr>
          <a:xfrm>
            <a:off x="7280257" y="3729075"/>
            <a:ext cx="4292600" cy="0"/>
          </a:xfrm>
          <a:prstGeom prst="line">
            <a:avLst/>
          </a:prstGeom>
          <a:ln w="38100">
            <a:solidFill>
              <a:srgbClr val="106D8A"/>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AA61E36-4D89-A5AC-B5A7-2106E2143163}"/>
              </a:ext>
            </a:extLst>
          </p:cNvPr>
          <p:cNvCxnSpPr>
            <a:cxnSpLocks/>
          </p:cNvCxnSpPr>
          <p:nvPr/>
        </p:nvCxnSpPr>
        <p:spPr>
          <a:xfrm>
            <a:off x="7280257" y="2062543"/>
            <a:ext cx="4292600" cy="0"/>
          </a:xfrm>
          <a:prstGeom prst="line">
            <a:avLst/>
          </a:prstGeom>
          <a:ln w="38100">
            <a:solidFill>
              <a:srgbClr val="106D8A"/>
            </a:solidFill>
          </a:ln>
        </p:spPr>
        <p:style>
          <a:lnRef idx="2">
            <a:schemeClr val="accent1"/>
          </a:lnRef>
          <a:fillRef idx="0">
            <a:schemeClr val="accent1"/>
          </a:fillRef>
          <a:effectRef idx="1">
            <a:schemeClr val="accent1"/>
          </a:effectRef>
          <a:fontRef idx="minor">
            <a:schemeClr val="tx1"/>
          </a:fontRef>
        </p:style>
      </p:cxnSp>
      <p:sp>
        <p:nvSpPr>
          <p:cNvPr id="15" name="Text Placeholder 19">
            <a:extLst>
              <a:ext uri="{FF2B5EF4-FFF2-40B4-BE49-F238E27FC236}">
                <a16:creationId xmlns:a16="http://schemas.microsoft.com/office/drawing/2014/main" id="{9B3F0AB5-F5FD-E97D-7C8B-AB9FE0B8AB07}"/>
              </a:ext>
            </a:extLst>
          </p:cNvPr>
          <p:cNvSpPr txBox="1">
            <a:spLocks/>
          </p:cNvSpPr>
          <p:nvPr/>
        </p:nvSpPr>
        <p:spPr>
          <a:xfrm>
            <a:off x="3180196" y="1937266"/>
            <a:ext cx="2733003" cy="404108"/>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lang="en-US" sz="2000" kern="1200" dirty="0" smtClean="0">
                <a:solidFill>
                  <a:srgbClr val="06606A"/>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solidFill>
                  <a:schemeClr val="tx1">
                    <a:lumMod val="85000"/>
                    <a:lumOff val="15000"/>
                  </a:schemeClr>
                </a:solidFill>
              </a:rPr>
              <a:t>Securing PHI</a:t>
            </a:r>
          </a:p>
        </p:txBody>
      </p:sp>
      <p:cxnSp>
        <p:nvCxnSpPr>
          <p:cNvPr id="16" name="Straight Connector 15">
            <a:extLst>
              <a:ext uri="{FF2B5EF4-FFF2-40B4-BE49-F238E27FC236}">
                <a16:creationId xmlns:a16="http://schemas.microsoft.com/office/drawing/2014/main" id="{00705018-7591-5D77-3179-29EF6E46E9DF}"/>
              </a:ext>
            </a:extLst>
          </p:cNvPr>
          <p:cNvCxnSpPr>
            <a:cxnSpLocks/>
          </p:cNvCxnSpPr>
          <p:nvPr/>
        </p:nvCxnSpPr>
        <p:spPr>
          <a:xfrm>
            <a:off x="3277480" y="2634605"/>
            <a:ext cx="2538434" cy="0"/>
          </a:xfrm>
          <a:prstGeom prst="line">
            <a:avLst/>
          </a:prstGeom>
          <a:ln w="38100">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49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animBg="1"/>
      <p:bldP spid="11" grpId="0" animBg="1"/>
      <p:bldP spid="15" grpId="0"/>
    </p:bldLst>
  </p:timing>
</p:sld>
</file>

<file path=ppt/theme/theme1.xml><?xml version="1.0" encoding="utf-8"?>
<a:theme xmlns:a="http://schemas.openxmlformats.org/drawingml/2006/main" name="1_Main Title Slide">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Topic 8: Slide Selections">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dule Topics">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opic 1: Objectives Slide Selections">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opic 2: Slide Selections">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Topic 3: Slide Selections">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Topic 4: Slide Selections">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Topic 5: Slide Selections">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Topic 6: Slide Selections">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Topic 7: Slide Selections">
  <a:themeElements>
    <a:clrScheme name="Assist RX - Standard">
      <a:dk1>
        <a:sysClr val="windowText" lastClr="000000"/>
      </a:dk1>
      <a:lt1>
        <a:sysClr val="window" lastClr="FFFFFF"/>
      </a:lt1>
      <a:dk2>
        <a:srgbClr val="0E2841"/>
      </a:dk2>
      <a:lt2>
        <a:srgbClr val="E8E8E8"/>
      </a:lt2>
      <a:accent1>
        <a:srgbClr val="087985"/>
      </a:accent1>
      <a:accent2>
        <a:srgbClr val="47AEA2"/>
      </a:accent2>
      <a:accent3>
        <a:srgbClr val="84D4F3"/>
      </a:accent3>
      <a:accent4>
        <a:srgbClr val="FFCA2F"/>
      </a:accent4>
      <a:accent5>
        <a:srgbClr val="D8D8D8"/>
      </a:accent5>
      <a:accent6>
        <a:srgbClr val="A5A5A5"/>
      </a:accent6>
      <a:hlink>
        <a:srgbClr val="044248"/>
      </a:hlink>
      <a:folHlink>
        <a:srgbClr val="FFE18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3cef70d-d695-49ec-b9af-5c6263427619" xsi:nil="true"/>
    <Program xmlns="88b1e60b-fd4f-41b2-8126-297f45cc3609" xsi:nil="true"/>
    <Notes xmlns="88b1e60b-fd4f-41b2-8126-297f45cc3609">Assigned ID: KC Martin</Notes>
    <Document_x0020_Type xmlns="88b1e60b-fd4f-41b2-8126-297f45cc3609" xsi:nil="true"/>
    <Product xmlns="88b1e60b-fd4f-41b2-8126-297f45cc3609" xsi:nil="true"/>
    <lcf76f155ced4ddcb4097134ff3c332f xmlns="88b1e60b-fd4f-41b2-8126-297f45cc3609">
      <Terms xmlns="http://schemas.microsoft.com/office/infopath/2007/PartnerControls"/>
    </lcf76f155ced4ddcb4097134ff3c332f>
    <ClientApproved xmlns="88b1e60b-fd4f-41b2-8126-297f45cc3609">true</ClientApproved>
    <IDDevelopment xmlns="88b1e60b-fd4f-41b2-8126-297f45cc3609">Ready for eLearning Dev</IDDevelop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9CB1B8B8F38043835D5CCB5714E517" ma:contentTypeVersion="30" ma:contentTypeDescription="Create a new document." ma:contentTypeScope="" ma:versionID="fecd0851fcecfc79ec0e5f3700f28b1d">
  <xsd:schema xmlns:xsd="http://www.w3.org/2001/XMLSchema" xmlns:xs="http://www.w3.org/2001/XMLSchema" xmlns:p="http://schemas.microsoft.com/office/2006/metadata/properties" xmlns:ns1="http://schemas.microsoft.com/sharepoint/v3" xmlns:ns2="88b1e60b-fd4f-41b2-8126-297f45cc3609" xmlns:ns3="53cef70d-d695-49ec-b9af-5c6263427619" targetNamespace="http://schemas.microsoft.com/office/2006/metadata/properties" ma:root="true" ma:fieldsID="8a32527681e61ff339acd2f271db17da" ns1:_="" ns2:_="" ns3:_="">
    <xsd:import namespace="http://schemas.microsoft.com/sharepoint/v3"/>
    <xsd:import namespace="88b1e60b-fd4f-41b2-8126-297f45cc3609"/>
    <xsd:import namespace="53cef70d-d695-49ec-b9af-5c6263427619"/>
    <xsd:element name="properties">
      <xsd:complexType>
        <xsd:sequence>
          <xsd:element name="documentManagement">
            <xsd:complexType>
              <xsd:all>
                <xsd:element ref="ns2:Product" minOccurs="0"/>
                <xsd:element ref="ns2:Document_x0020_Type" minOccurs="0"/>
                <xsd:element ref="ns2:Notes" minOccurs="0"/>
                <xsd:element ref="ns2:Program" minOccurs="0"/>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element ref="ns2:ClientApproved" minOccurs="0"/>
                <xsd:element ref="ns2:IDDevelopment"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33" nillable="true" ma:displayName="Unified Compliance Policy Properties" ma:hidden="true" ma:internalName="_ip_UnifiedCompliancePolicyProperties">
      <xsd:simpleType>
        <xsd:restriction base="dms:Note"/>
      </xsd:simpleType>
    </xsd:element>
    <xsd:element name="_ip_UnifiedCompliancePolicyUIAction" ma:index="3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b1e60b-fd4f-41b2-8126-297f45cc3609" elementFormDefault="qualified">
    <xsd:import namespace="http://schemas.microsoft.com/office/2006/documentManagement/types"/>
    <xsd:import namespace="http://schemas.microsoft.com/office/infopath/2007/PartnerControls"/>
    <xsd:element name="Product" ma:index="2" nillable="true" ma:displayName="Product" ma:description="All drugs we support" ma:format="Dropdown" ma:internalName="Product" ma:readOnly="false">
      <xsd:simpleType>
        <xsd:restriction base="dms:Choice">
          <xsd:enumeration value="Ajovy"/>
          <xsd:enumeration value="Austedo"/>
          <xsd:enumeration value="Copaxone"/>
          <xsd:enumeration value="Cinqair"/>
          <xsd:enumeration value="Insulet"/>
          <xsd:enumeration value="Kyowa Kirin"/>
          <xsd:enumeration value="Praluent"/>
          <xsd:enumeration value="All"/>
        </xsd:restriction>
      </xsd:simpleType>
    </xsd:element>
    <xsd:element name="Document_x0020_Type" ma:index="3" nillable="true" ma:displayName="Document Type" ma:format="Dropdown" ma:internalName="Document_x0020_Type" ma:readOnly="false">
      <xsd:simpleType>
        <xsd:restriction base="dms:Choice">
          <xsd:enumeration value="Job Aid"/>
          <xsd:enumeration value="Template"/>
          <xsd:enumeration value="Technical Guide"/>
        </xsd:restriction>
      </xsd:simpleType>
    </xsd:element>
    <xsd:element name="Notes" ma:index="5" nillable="true" ma:displayName="Notes" ma:format="Dropdown" ma:internalName="Notes" ma:readOnly="false">
      <xsd:simpleType>
        <xsd:restriction base="dms:Note">
          <xsd:maxLength value="255"/>
        </xsd:restriction>
      </xsd:simpleType>
    </xsd:element>
    <xsd:element name="Program" ma:index="10" nillable="true" ma:displayName="Program" ma:format="Dropdown" ma:hidden="true" ma:internalName="Program" ma:readOnly="false">
      <xsd:simpleType>
        <xsd:restriction base="dms:Choice">
          <xsd:enumeration value="Ajovy"/>
          <xsd:enumeration value="Austedo"/>
          <xsd:enumeration value="Cinqair"/>
          <xsd:enumeration value="Copaxone"/>
          <xsd:enumeration value="Insulet"/>
          <xsd:enumeration value="Kyowa Kirin"/>
          <xsd:enumeration value="Praluent"/>
          <xsd:enumeration value="All"/>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hidden="true"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hidden="true" ma:internalName="MediaServiceOCR" ma:readOnly="true">
      <xsd:simpleType>
        <xsd:restriction base="dms:Note"/>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hidden="true" ma:internalName="MediaServiceKeyPoints" ma:readOnly="true">
      <xsd:simpleType>
        <xsd:restriction base="dms:Note"/>
      </xsd:simpleType>
    </xsd:element>
    <xsd:element name="MediaServiceLocation" ma:index="22" nillable="true" ma:displayName="Location" ma:hidden="true" ma:internalName="MediaServiceLocation" ma:readOnly="true">
      <xsd:simpleType>
        <xsd:restriction base="dms:Text"/>
      </xsd:simpleType>
    </xsd:element>
    <xsd:element name="MediaLengthInSeconds" ma:index="23" nillable="true" ma:displayName="Length (seconds)" ma:hidden="true"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1d864246-30b1-4d6d-afda-bbc92bddc41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BillingMetadata" ma:index="30" nillable="true" ma:displayName="MediaServiceBillingMetadata" ma:hidden="true" ma:internalName="MediaServiceBillingMetadata" ma:readOnly="true">
      <xsd:simpleType>
        <xsd:restriction base="dms:Note"/>
      </xsd:simpleType>
    </xsd:element>
    <xsd:element name="ClientApproved" ma:index="31" nillable="true" ma:displayName="Client Approved" ma:default="1" ma:format="Dropdown" ma:hidden="true" ma:internalName="ClientApproved" ma:readOnly="false">
      <xsd:simpleType>
        <xsd:restriction base="dms:Boolean"/>
      </xsd:simpleType>
    </xsd:element>
    <xsd:element name="IDDevelopment" ma:index="32" nillable="true" ma:displayName="ID Development" ma:format="Dropdown" ma:internalName="IDDevelopment">
      <xsd:simpleType>
        <xsd:restriction base="dms:Choice">
          <xsd:enumeration value="Not Started"/>
          <xsd:enumeration value="Ready for Development"/>
          <xsd:enumeration value="In Progress"/>
          <xsd:enumeration value="Ready for QA Review"/>
          <xsd:enumeration value="QA Rework"/>
          <xsd:enumeration value="Ready for eLearning Dev"/>
          <xsd:enumeration value="eLearning Dev QA"/>
          <xsd:enumeration value="eLearning Dev Completed"/>
          <xsd:enumeration value="Ready for Delivery"/>
        </xsd:restriction>
      </xsd:simpleType>
    </xsd:element>
  </xsd:schema>
  <xsd:schema xmlns:xsd="http://www.w3.org/2001/XMLSchema" xmlns:xs="http://www.w3.org/2001/XMLSchema" xmlns:dms="http://schemas.microsoft.com/office/2006/documentManagement/types" xmlns:pc="http://schemas.microsoft.com/office/infopath/2007/PartnerControls" targetNamespace="53cef70d-d695-49ec-b9af-5c6263427619" elementFormDefault="qualified">
    <xsd:import namespace="http://schemas.microsoft.com/office/2006/documentManagement/types"/>
    <xsd:import namespace="http://schemas.microsoft.com/office/infopath/2007/PartnerControls"/>
    <xsd:element name="SharedWithUsers" ma:index="18"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hidden="true" ma:internalName="SharedWithDetails" ma:readOnly="true">
      <xsd:simpleType>
        <xsd:restriction base="dms:Note"/>
      </xsd:simpleType>
    </xsd:element>
    <xsd:element name="TaxCatchAll" ma:index="26" nillable="true" ma:displayName="Taxonomy Catch All Column" ma:hidden="true" ma:list="{3e17335f-1f03-485a-af18-147d93c6d548}" ma:internalName="TaxCatchAll" ma:readOnly="false" ma:showField="CatchAllData" ma:web="53cef70d-d695-49ec-b9af-5c62634276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E3CD60-CAF1-4F50-9337-71DD4AF27046}">
  <ds:schemaRefs>
    <ds:schemaRef ds:uri="http://schemas.microsoft.com/sharepoint/v3/contenttype/forms"/>
  </ds:schemaRefs>
</ds:datastoreItem>
</file>

<file path=customXml/itemProps2.xml><?xml version="1.0" encoding="utf-8"?>
<ds:datastoreItem xmlns:ds="http://schemas.openxmlformats.org/officeDocument/2006/customXml" ds:itemID="{8A4CFF0C-6E01-4AD3-8278-AF1367D30CA8}">
  <ds:schemaRefs>
    <ds:schemaRef ds:uri="http://purl.org/dc/terms/"/>
    <ds:schemaRef ds:uri="http://schemas.microsoft.com/office/2006/metadata/properties"/>
    <ds:schemaRef ds:uri="http://www.w3.org/XML/1998/namespace"/>
    <ds:schemaRef ds:uri="http://schemas.microsoft.com/office/2006/documentManagement/types"/>
    <ds:schemaRef ds:uri="http://purl.org/dc/dcmitype/"/>
    <ds:schemaRef ds:uri="http://purl.org/dc/elements/1.1/"/>
    <ds:schemaRef ds:uri="http://schemas.microsoft.com/office/infopath/2007/PartnerControls"/>
    <ds:schemaRef ds:uri="53cef70d-d695-49ec-b9af-5c6263427619"/>
    <ds:schemaRef ds:uri="http://schemas.openxmlformats.org/package/2006/metadata/core-properties"/>
    <ds:schemaRef ds:uri="88b1e60b-fd4f-41b2-8126-297f45cc3609"/>
    <ds:schemaRef ds:uri="http://schemas.microsoft.com/sharepoint/v3"/>
  </ds:schemaRefs>
</ds:datastoreItem>
</file>

<file path=customXml/itemProps3.xml><?xml version="1.0" encoding="utf-8"?>
<ds:datastoreItem xmlns:ds="http://schemas.openxmlformats.org/officeDocument/2006/customXml" ds:itemID="{891A0EA7-4E39-429F-97BB-431BEE4005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8b1e60b-fd4f-41b2-8126-297f45cc3609"/>
    <ds:schemaRef ds:uri="53cef70d-d695-49ec-b9af-5c62634276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149</TotalTime>
  <Words>7983</Words>
  <Application>Microsoft Office PowerPoint</Application>
  <PresentationFormat>Widescreen</PresentationFormat>
  <Paragraphs>808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10</vt:i4>
      </vt:variant>
      <vt:variant>
        <vt:lpstr>Slide Titles</vt:lpstr>
      </vt:variant>
      <vt:variant>
        <vt:i4>22</vt:i4>
      </vt:variant>
    </vt:vector>
  </HeadingPairs>
  <TitlesOfParts>
    <vt:vector size="35" baseType="lpstr">
      <vt:lpstr>Aptos</vt:lpstr>
      <vt:lpstr>Arial</vt:lpstr>
      <vt:lpstr>Calibri</vt:lpstr>
      <vt:lpstr>1_Main Title Slide</vt:lpstr>
      <vt:lpstr>Module Topics</vt:lpstr>
      <vt:lpstr>Topic 1: Objectives Slide Selections</vt:lpstr>
      <vt:lpstr>Topic 2: Slide Selections</vt:lpstr>
      <vt:lpstr>Topic 3: Slide Selections</vt:lpstr>
      <vt:lpstr>Topic 4: Slide Selections</vt:lpstr>
      <vt:lpstr>Topic 5: Slide Selections</vt:lpstr>
      <vt:lpstr>Topic 6: Slide Selections</vt:lpstr>
      <vt:lpstr>Topic 7: Slide Selections</vt:lpstr>
      <vt:lpstr>Topic 8: Slide Selections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KC Martin</dc:creator>
  <cp:lastModifiedBy>Candace Murray</cp:lastModifiedBy>
  <cp:revision>3</cp:revision>
  <dcterms:created xsi:type="dcterms:W3CDTF">2025-02-04T15:50:47Z</dcterms:created>
  <dcterms:modified xsi:type="dcterms:W3CDTF">2025-11-18T18:33:01Z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0x010100009CB1B8B8F38043835D5CCB5714E517</vt:lpwstr>
  </property>
  <property fmtid="{D5CDD505-2E9C-101B-9397-08002B2CF9AE}" pid="3" name="MediaServiceImageTags">
    <vt:lpwstr/>
  </property>
</Properties>
</file>